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65" r:id="rId2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FE845-166F-4370-B463-1C2FB630B8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E1A44-03B8-4E31-8897-EE52B06832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__1.doc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Word_97_-_2003___2.doc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311548-10F3-4F91-A36D-999F6577F964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72035" name="Rectangle 2"/>
          <p:cNvSpPr>
            <a:spLocks noChangeArrowheads="1"/>
          </p:cNvSpPr>
          <p:nvPr/>
        </p:nvSpPr>
        <p:spPr bwMode="auto">
          <a:xfrm>
            <a:off x="684213" y="1889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策略資訊系統規劃</a:t>
            </a:r>
          </a:p>
        </p:txBody>
      </p:sp>
      <p:grpSp>
        <p:nvGrpSpPr>
          <p:cNvPr id="3" name="群組 2"/>
          <p:cNvGrpSpPr/>
          <p:nvPr/>
        </p:nvGrpSpPr>
        <p:grpSpPr>
          <a:xfrm>
            <a:off x="611188" y="1268413"/>
            <a:ext cx="8134350" cy="4979987"/>
            <a:chOff x="611188" y="1268413"/>
            <a:chExt cx="8134350" cy="4979987"/>
          </a:xfrm>
        </p:grpSpPr>
        <p:sp>
          <p:nvSpPr>
            <p:cNvPr id="172036" name="Rectangle 4"/>
            <p:cNvSpPr>
              <a:spLocks noChangeArrowheads="1"/>
            </p:cNvSpPr>
            <p:nvPr/>
          </p:nvSpPr>
          <p:spPr bwMode="auto">
            <a:xfrm>
              <a:off x="611188" y="1268413"/>
              <a:ext cx="8134350" cy="4979987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037" name="Rectangle 6"/>
            <p:cNvSpPr>
              <a:spLocks noChangeArrowheads="1"/>
            </p:cNvSpPr>
            <p:nvPr/>
          </p:nvSpPr>
          <p:spPr bwMode="auto">
            <a:xfrm>
              <a:off x="857250" y="3297238"/>
              <a:ext cx="776288" cy="527050"/>
            </a:xfrm>
            <a:prstGeom prst="rect">
              <a:avLst/>
            </a:prstGeom>
            <a:solidFill>
              <a:srgbClr val="FF330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38" name="Rectangle 7"/>
            <p:cNvSpPr>
              <a:spLocks noChangeArrowheads="1"/>
            </p:cNvSpPr>
            <p:nvPr/>
          </p:nvSpPr>
          <p:spPr bwMode="auto">
            <a:xfrm>
              <a:off x="900113" y="3429000"/>
              <a:ext cx="6032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>
                  <a:solidFill>
                    <a:srgbClr val="FFFF00"/>
                  </a:solidFill>
                  <a:ea typeface="標楷體" pitchFamily="65" charset="-120"/>
                </a:rPr>
                <a:t>VISION</a:t>
              </a:r>
              <a:endParaRPr lang="en-US" altLang="zh-TW" sz="24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039" name="Rectangle 8"/>
            <p:cNvSpPr>
              <a:spLocks noChangeArrowheads="1"/>
            </p:cNvSpPr>
            <p:nvPr/>
          </p:nvSpPr>
          <p:spPr bwMode="auto">
            <a:xfrm>
              <a:off x="1843088" y="3032125"/>
              <a:ext cx="879475" cy="1057275"/>
            </a:xfrm>
            <a:prstGeom prst="rect">
              <a:avLst/>
            </a:prstGeom>
            <a:solidFill>
              <a:schemeClr val="bg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40" name="Rectangle 9"/>
            <p:cNvSpPr>
              <a:spLocks noChangeArrowheads="1"/>
            </p:cNvSpPr>
            <p:nvPr/>
          </p:nvSpPr>
          <p:spPr bwMode="auto">
            <a:xfrm>
              <a:off x="1908175" y="3429000"/>
              <a:ext cx="709613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>
                  <a:solidFill>
                    <a:srgbClr val="FFFF00"/>
                  </a:solidFill>
                  <a:ea typeface="標楷體" pitchFamily="65" charset="-120"/>
                </a:rPr>
                <a:t>Strategy</a:t>
              </a:r>
              <a:endParaRPr lang="en-US" altLang="zh-TW" sz="24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041" name="Rectangle 10"/>
            <p:cNvSpPr>
              <a:spLocks noChangeArrowheads="1"/>
            </p:cNvSpPr>
            <p:nvPr/>
          </p:nvSpPr>
          <p:spPr bwMode="auto">
            <a:xfrm>
              <a:off x="2957513" y="3032125"/>
              <a:ext cx="876300" cy="1057275"/>
            </a:xfrm>
            <a:prstGeom prst="rect">
              <a:avLst/>
            </a:prstGeom>
            <a:solidFill>
              <a:srgbClr val="66FF33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42" name="Rectangle 11"/>
            <p:cNvSpPr>
              <a:spLocks noChangeArrowheads="1"/>
            </p:cNvSpPr>
            <p:nvPr/>
          </p:nvSpPr>
          <p:spPr bwMode="auto">
            <a:xfrm>
              <a:off x="3059113" y="3357563"/>
              <a:ext cx="7588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>
                  <a:solidFill>
                    <a:schemeClr val="bg2"/>
                  </a:solidFill>
                  <a:ea typeface="標楷體" pitchFamily="65" charset="-120"/>
                </a:rPr>
                <a:t>Strategic</a:t>
              </a:r>
              <a:endPara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043" name="Rectangle 12"/>
            <p:cNvSpPr>
              <a:spLocks noChangeArrowheads="1"/>
            </p:cNvSpPr>
            <p:nvPr/>
          </p:nvSpPr>
          <p:spPr bwMode="auto">
            <a:xfrm>
              <a:off x="3184525" y="3581400"/>
              <a:ext cx="4921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>
                  <a:solidFill>
                    <a:schemeClr val="bg2"/>
                  </a:solidFill>
                  <a:ea typeface="標楷體" pitchFamily="65" charset="-120"/>
                </a:rPr>
                <a:t>Goals</a:t>
              </a:r>
              <a:endPara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044" name="Rectangle 13"/>
            <p:cNvSpPr>
              <a:spLocks noChangeArrowheads="1"/>
            </p:cNvSpPr>
            <p:nvPr/>
          </p:nvSpPr>
          <p:spPr bwMode="auto">
            <a:xfrm>
              <a:off x="4094163" y="3032125"/>
              <a:ext cx="881062" cy="1057275"/>
            </a:xfrm>
            <a:prstGeom prst="rect">
              <a:avLst/>
            </a:prstGeom>
            <a:solidFill>
              <a:srgbClr val="00800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45" name="Rectangle 14"/>
            <p:cNvSpPr>
              <a:spLocks noChangeArrowheads="1"/>
            </p:cNvSpPr>
            <p:nvPr/>
          </p:nvSpPr>
          <p:spPr bwMode="auto">
            <a:xfrm>
              <a:off x="4256088" y="3213100"/>
              <a:ext cx="601662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>
                  <a:solidFill>
                    <a:srgbClr val="FFFF00"/>
                  </a:solidFill>
                  <a:ea typeface="標楷體" pitchFamily="65" charset="-120"/>
                </a:rPr>
                <a:t>Critical</a:t>
              </a:r>
              <a:endParaRPr lang="en-US" altLang="zh-TW" sz="24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046" name="Rectangle 15"/>
            <p:cNvSpPr>
              <a:spLocks noChangeArrowheads="1"/>
            </p:cNvSpPr>
            <p:nvPr/>
          </p:nvSpPr>
          <p:spPr bwMode="auto">
            <a:xfrm>
              <a:off x="4205288" y="3436938"/>
              <a:ext cx="71913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>
                  <a:solidFill>
                    <a:srgbClr val="FFFF00"/>
                  </a:solidFill>
                  <a:ea typeface="標楷體" pitchFamily="65" charset="-120"/>
                </a:rPr>
                <a:t>Success</a:t>
              </a:r>
              <a:endParaRPr lang="en-US" altLang="zh-TW" sz="24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047" name="Rectangle 16"/>
            <p:cNvSpPr>
              <a:spLocks noChangeArrowheads="1"/>
            </p:cNvSpPr>
            <p:nvPr/>
          </p:nvSpPr>
          <p:spPr bwMode="auto">
            <a:xfrm>
              <a:off x="4240213" y="3660775"/>
              <a:ext cx="639762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>
                  <a:solidFill>
                    <a:srgbClr val="FFFF00"/>
                  </a:solidFill>
                  <a:ea typeface="標楷體" pitchFamily="65" charset="-120"/>
                </a:rPr>
                <a:t>Factors</a:t>
              </a:r>
              <a:endParaRPr lang="en-US" altLang="zh-TW" sz="24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048" name="Rectangle 17"/>
            <p:cNvSpPr>
              <a:spLocks noChangeArrowheads="1"/>
            </p:cNvSpPr>
            <p:nvPr/>
          </p:nvSpPr>
          <p:spPr bwMode="auto">
            <a:xfrm>
              <a:off x="5284788" y="2505075"/>
              <a:ext cx="519112" cy="527050"/>
            </a:xfrm>
            <a:prstGeom prst="rect">
              <a:avLst/>
            </a:prstGeom>
            <a:solidFill>
              <a:srgbClr val="00808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49" name="Rectangle 18"/>
            <p:cNvSpPr>
              <a:spLocks noChangeArrowheads="1"/>
            </p:cNvSpPr>
            <p:nvPr/>
          </p:nvSpPr>
          <p:spPr bwMode="auto">
            <a:xfrm>
              <a:off x="5362575" y="2646363"/>
              <a:ext cx="376238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>
                  <a:solidFill>
                    <a:srgbClr val="FFFF00"/>
                  </a:solidFill>
                  <a:ea typeface="標楷體" pitchFamily="65" charset="-120"/>
                </a:rPr>
                <a:t>CDS</a:t>
              </a:r>
              <a:endParaRPr lang="en-US" altLang="zh-TW" sz="24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050" name="Rectangle 19"/>
            <p:cNvSpPr>
              <a:spLocks noChangeArrowheads="1"/>
            </p:cNvSpPr>
            <p:nvPr/>
          </p:nvSpPr>
          <p:spPr bwMode="auto">
            <a:xfrm>
              <a:off x="5284788" y="3297238"/>
              <a:ext cx="519112" cy="527050"/>
            </a:xfrm>
            <a:prstGeom prst="rect">
              <a:avLst/>
            </a:prstGeom>
            <a:solidFill>
              <a:srgbClr val="00808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51" name="Rectangle 20"/>
            <p:cNvSpPr>
              <a:spLocks noChangeArrowheads="1"/>
            </p:cNvSpPr>
            <p:nvPr/>
          </p:nvSpPr>
          <p:spPr bwMode="auto">
            <a:xfrm>
              <a:off x="5362575" y="3441700"/>
              <a:ext cx="366713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>
                  <a:solidFill>
                    <a:srgbClr val="FFFF00"/>
                  </a:solidFill>
                  <a:ea typeface="標楷體" pitchFamily="65" charset="-120"/>
                </a:rPr>
                <a:t>VBP</a:t>
              </a:r>
              <a:endParaRPr lang="en-US" altLang="zh-TW" sz="24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052" name="Rectangle 21"/>
            <p:cNvSpPr>
              <a:spLocks noChangeArrowheads="1"/>
            </p:cNvSpPr>
            <p:nvPr/>
          </p:nvSpPr>
          <p:spPr bwMode="auto">
            <a:xfrm>
              <a:off x="5284788" y="4089400"/>
              <a:ext cx="519112" cy="500063"/>
            </a:xfrm>
            <a:prstGeom prst="rect">
              <a:avLst/>
            </a:prstGeom>
            <a:solidFill>
              <a:srgbClr val="00808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53" name="Rectangle 22"/>
            <p:cNvSpPr>
              <a:spLocks noChangeArrowheads="1"/>
            </p:cNvSpPr>
            <p:nvPr/>
          </p:nvSpPr>
          <p:spPr bwMode="auto">
            <a:xfrm>
              <a:off x="5359400" y="4221163"/>
              <a:ext cx="376238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>
                  <a:solidFill>
                    <a:srgbClr val="FFFF00"/>
                  </a:solidFill>
                  <a:ea typeface="標楷體" pitchFamily="65" charset="-120"/>
                </a:rPr>
                <a:t>CAS</a:t>
              </a:r>
              <a:endParaRPr lang="en-US" altLang="zh-TW" sz="24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054" name="Rectangle 25"/>
            <p:cNvSpPr>
              <a:spLocks noChangeArrowheads="1"/>
            </p:cNvSpPr>
            <p:nvPr/>
          </p:nvSpPr>
          <p:spPr bwMode="auto">
            <a:xfrm>
              <a:off x="7294563" y="3086100"/>
              <a:ext cx="823912" cy="922338"/>
            </a:xfrm>
            <a:prstGeom prst="rect">
              <a:avLst/>
            </a:prstGeom>
            <a:solidFill>
              <a:schemeClr val="accent1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55" name="Rectangle 26"/>
            <p:cNvSpPr>
              <a:spLocks noChangeArrowheads="1"/>
            </p:cNvSpPr>
            <p:nvPr/>
          </p:nvSpPr>
          <p:spPr bwMode="auto">
            <a:xfrm>
              <a:off x="7596188" y="3141663"/>
              <a:ext cx="1682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>
                  <a:solidFill>
                    <a:srgbClr val="000000"/>
                  </a:solidFill>
                  <a:ea typeface="標楷體" pitchFamily="65" charset="-120"/>
                </a:rPr>
                <a:t>IS</a:t>
              </a:r>
              <a:endParaRPr lang="en-US" altLang="zh-TW" sz="2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056" name="Rectangle 27"/>
            <p:cNvSpPr>
              <a:spLocks noChangeArrowheads="1"/>
            </p:cNvSpPr>
            <p:nvPr/>
          </p:nvSpPr>
          <p:spPr bwMode="auto">
            <a:xfrm>
              <a:off x="7345363" y="3322638"/>
              <a:ext cx="7683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>
                  <a:solidFill>
                    <a:srgbClr val="000000"/>
                  </a:solidFill>
                  <a:ea typeface="標楷體" pitchFamily="65" charset="-120"/>
                </a:rPr>
                <a:t>Products</a:t>
              </a:r>
              <a:endParaRPr lang="en-US" altLang="zh-TW" sz="2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057" name="Rectangle 28"/>
            <p:cNvSpPr>
              <a:spLocks noChangeArrowheads="1"/>
            </p:cNvSpPr>
            <p:nvPr/>
          </p:nvSpPr>
          <p:spPr bwMode="auto">
            <a:xfrm>
              <a:off x="7515225" y="3573463"/>
              <a:ext cx="3143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>
                  <a:solidFill>
                    <a:srgbClr val="000000"/>
                  </a:solidFill>
                  <a:ea typeface="標楷體" pitchFamily="65" charset="-120"/>
                </a:rPr>
                <a:t>and</a:t>
              </a:r>
              <a:endParaRPr lang="en-US" altLang="zh-TW" sz="2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058" name="Rectangle 29"/>
            <p:cNvSpPr>
              <a:spLocks noChangeArrowheads="1"/>
            </p:cNvSpPr>
            <p:nvPr/>
          </p:nvSpPr>
          <p:spPr bwMode="auto">
            <a:xfrm>
              <a:off x="7356475" y="3789363"/>
              <a:ext cx="7302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>
                  <a:solidFill>
                    <a:srgbClr val="000000"/>
                  </a:solidFill>
                  <a:ea typeface="標楷體" pitchFamily="65" charset="-120"/>
                </a:rPr>
                <a:t>Services</a:t>
              </a:r>
              <a:endParaRPr lang="en-US" altLang="zh-TW" sz="2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059" name="Rectangle 30"/>
            <p:cNvSpPr>
              <a:spLocks noChangeArrowheads="1"/>
            </p:cNvSpPr>
            <p:nvPr/>
          </p:nvSpPr>
          <p:spPr bwMode="auto">
            <a:xfrm>
              <a:off x="1585913" y="4616450"/>
              <a:ext cx="1393825" cy="796925"/>
            </a:xfrm>
            <a:prstGeom prst="rect">
              <a:avLst/>
            </a:prstGeom>
            <a:solidFill>
              <a:schemeClr val="accent2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60" name="Rectangle 31"/>
            <p:cNvSpPr>
              <a:spLocks noChangeArrowheads="1"/>
            </p:cNvSpPr>
            <p:nvPr/>
          </p:nvSpPr>
          <p:spPr bwMode="auto">
            <a:xfrm>
              <a:off x="1763713" y="4797425"/>
              <a:ext cx="1014412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>
                  <a:solidFill>
                    <a:srgbClr val="FFFF00"/>
                  </a:solidFill>
                  <a:ea typeface="標楷體" pitchFamily="65" charset="-120"/>
                </a:rPr>
                <a:t>Competitive</a:t>
              </a:r>
              <a:endParaRPr lang="en-US" altLang="zh-TW" sz="24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061" name="Rectangle 32"/>
            <p:cNvSpPr>
              <a:spLocks noChangeArrowheads="1"/>
            </p:cNvSpPr>
            <p:nvPr/>
          </p:nvSpPr>
          <p:spPr bwMode="auto">
            <a:xfrm>
              <a:off x="1643063" y="5021263"/>
              <a:ext cx="12509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>
                  <a:solidFill>
                    <a:srgbClr val="FFFF00"/>
                  </a:solidFill>
                  <a:ea typeface="標楷體" pitchFamily="65" charset="-120"/>
                </a:rPr>
                <a:t>Social/Political</a:t>
              </a:r>
              <a:endParaRPr lang="en-US" altLang="zh-TW" sz="2400" b="1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062" name="Freeform 34"/>
            <p:cNvSpPr>
              <a:spLocks/>
            </p:cNvSpPr>
            <p:nvPr/>
          </p:nvSpPr>
          <p:spPr bwMode="auto">
            <a:xfrm>
              <a:off x="1770063" y="3403600"/>
              <a:ext cx="101600" cy="101600"/>
            </a:xfrm>
            <a:custGeom>
              <a:avLst/>
              <a:gdLst>
                <a:gd name="T0" fmla="*/ 0 w 63"/>
                <a:gd name="T1" fmla="*/ 0 h 62"/>
                <a:gd name="T2" fmla="*/ 63 w 63"/>
                <a:gd name="T3" fmla="*/ 33 h 62"/>
                <a:gd name="T4" fmla="*/ 0 w 63"/>
                <a:gd name="T5" fmla="*/ 62 h 62"/>
                <a:gd name="T6" fmla="*/ 0 w 63"/>
                <a:gd name="T7" fmla="*/ 0 h 6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"/>
                <a:gd name="T13" fmla="*/ 0 h 62"/>
                <a:gd name="T14" fmla="*/ 63 w 63"/>
                <a:gd name="T15" fmla="*/ 62 h 6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" h="62">
                  <a:moveTo>
                    <a:pt x="0" y="0"/>
                  </a:moveTo>
                  <a:lnTo>
                    <a:pt x="63" y="33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63" name="Freeform 36"/>
            <p:cNvSpPr>
              <a:spLocks/>
            </p:cNvSpPr>
            <p:nvPr/>
          </p:nvSpPr>
          <p:spPr bwMode="auto">
            <a:xfrm>
              <a:off x="1658938" y="3614738"/>
              <a:ext cx="103187" cy="101600"/>
            </a:xfrm>
            <a:custGeom>
              <a:avLst/>
              <a:gdLst>
                <a:gd name="T0" fmla="*/ 63 w 63"/>
                <a:gd name="T1" fmla="*/ 62 h 62"/>
                <a:gd name="T2" fmla="*/ 0 w 63"/>
                <a:gd name="T3" fmla="*/ 32 h 62"/>
                <a:gd name="T4" fmla="*/ 63 w 63"/>
                <a:gd name="T5" fmla="*/ 0 h 62"/>
                <a:gd name="T6" fmla="*/ 63 w 63"/>
                <a:gd name="T7" fmla="*/ 62 h 6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"/>
                <a:gd name="T13" fmla="*/ 0 h 62"/>
                <a:gd name="T14" fmla="*/ 63 w 63"/>
                <a:gd name="T15" fmla="*/ 62 h 6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" h="62">
                  <a:moveTo>
                    <a:pt x="63" y="62"/>
                  </a:moveTo>
                  <a:lnTo>
                    <a:pt x="0" y="32"/>
                  </a:lnTo>
                  <a:lnTo>
                    <a:pt x="63" y="0"/>
                  </a:lnTo>
                  <a:lnTo>
                    <a:pt x="63" y="6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64" name="Line 37"/>
            <p:cNvSpPr>
              <a:spLocks noChangeShapeType="1"/>
            </p:cNvSpPr>
            <p:nvPr/>
          </p:nvSpPr>
          <p:spPr bwMode="auto">
            <a:xfrm>
              <a:off x="2698750" y="3457575"/>
              <a:ext cx="220663" cy="158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65" name="Freeform 40"/>
            <p:cNvSpPr>
              <a:spLocks/>
            </p:cNvSpPr>
            <p:nvPr/>
          </p:nvSpPr>
          <p:spPr bwMode="auto">
            <a:xfrm>
              <a:off x="2698750" y="3614738"/>
              <a:ext cx="100013" cy="101600"/>
            </a:xfrm>
            <a:custGeom>
              <a:avLst/>
              <a:gdLst>
                <a:gd name="T0" fmla="*/ 62 w 62"/>
                <a:gd name="T1" fmla="*/ 62 h 62"/>
                <a:gd name="T2" fmla="*/ 0 w 62"/>
                <a:gd name="T3" fmla="*/ 32 h 62"/>
                <a:gd name="T4" fmla="*/ 62 w 62"/>
                <a:gd name="T5" fmla="*/ 0 h 62"/>
                <a:gd name="T6" fmla="*/ 62 w 62"/>
                <a:gd name="T7" fmla="*/ 62 h 6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"/>
                <a:gd name="T13" fmla="*/ 0 h 62"/>
                <a:gd name="T14" fmla="*/ 62 w 62"/>
                <a:gd name="T15" fmla="*/ 62 h 6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" h="62">
                  <a:moveTo>
                    <a:pt x="62" y="62"/>
                  </a:moveTo>
                  <a:lnTo>
                    <a:pt x="0" y="32"/>
                  </a:lnTo>
                  <a:lnTo>
                    <a:pt x="62" y="0"/>
                  </a:lnTo>
                  <a:lnTo>
                    <a:pt x="62" y="6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66" name="Line 41"/>
            <p:cNvSpPr>
              <a:spLocks noChangeShapeType="1"/>
            </p:cNvSpPr>
            <p:nvPr/>
          </p:nvSpPr>
          <p:spPr bwMode="auto">
            <a:xfrm>
              <a:off x="3833813" y="3457575"/>
              <a:ext cx="171450" cy="158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67" name="Freeform 42"/>
            <p:cNvSpPr>
              <a:spLocks/>
            </p:cNvSpPr>
            <p:nvPr/>
          </p:nvSpPr>
          <p:spPr bwMode="auto">
            <a:xfrm>
              <a:off x="3992563" y="3403600"/>
              <a:ext cx="101600" cy="101600"/>
            </a:xfrm>
            <a:custGeom>
              <a:avLst/>
              <a:gdLst>
                <a:gd name="T0" fmla="*/ 0 w 63"/>
                <a:gd name="T1" fmla="*/ 0 h 62"/>
                <a:gd name="T2" fmla="*/ 63 w 63"/>
                <a:gd name="T3" fmla="*/ 33 h 62"/>
                <a:gd name="T4" fmla="*/ 0 w 63"/>
                <a:gd name="T5" fmla="*/ 62 h 62"/>
                <a:gd name="T6" fmla="*/ 0 w 63"/>
                <a:gd name="T7" fmla="*/ 0 h 6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"/>
                <a:gd name="T13" fmla="*/ 0 h 62"/>
                <a:gd name="T14" fmla="*/ 63 w 63"/>
                <a:gd name="T15" fmla="*/ 62 h 6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" h="62">
                  <a:moveTo>
                    <a:pt x="0" y="0"/>
                  </a:moveTo>
                  <a:lnTo>
                    <a:pt x="63" y="33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68" name="Freeform 44"/>
            <p:cNvSpPr>
              <a:spLocks/>
            </p:cNvSpPr>
            <p:nvPr/>
          </p:nvSpPr>
          <p:spPr bwMode="auto">
            <a:xfrm>
              <a:off x="3833813" y="3614738"/>
              <a:ext cx="101600" cy="101600"/>
            </a:xfrm>
            <a:custGeom>
              <a:avLst/>
              <a:gdLst>
                <a:gd name="T0" fmla="*/ 63 w 63"/>
                <a:gd name="T1" fmla="*/ 62 h 62"/>
                <a:gd name="T2" fmla="*/ 0 w 63"/>
                <a:gd name="T3" fmla="*/ 32 h 62"/>
                <a:gd name="T4" fmla="*/ 63 w 63"/>
                <a:gd name="T5" fmla="*/ 0 h 62"/>
                <a:gd name="T6" fmla="*/ 63 w 63"/>
                <a:gd name="T7" fmla="*/ 62 h 6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"/>
                <a:gd name="T13" fmla="*/ 0 h 62"/>
                <a:gd name="T14" fmla="*/ 63 w 63"/>
                <a:gd name="T15" fmla="*/ 62 h 6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" h="62">
                  <a:moveTo>
                    <a:pt x="63" y="62"/>
                  </a:moveTo>
                  <a:lnTo>
                    <a:pt x="0" y="32"/>
                  </a:lnTo>
                  <a:lnTo>
                    <a:pt x="63" y="0"/>
                  </a:lnTo>
                  <a:lnTo>
                    <a:pt x="63" y="6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69" name="Line 45"/>
            <p:cNvSpPr>
              <a:spLocks noChangeShapeType="1"/>
            </p:cNvSpPr>
            <p:nvPr/>
          </p:nvSpPr>
          <p:spPr bwMode="auto">
            <a:xfrm flipV="1">
              <a:off x="5022850" y="2843213"/>
              <a:ext cx="219075" cy="37782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70" name="Freeform 46"/>
            <p:cNvSpPr>
              <a:spLocks noEditPoints="1"/>
            </p:cNvSpPr>
            <p:nvPr/>
          </p:nvSpPr>
          <p:spPr bwMode="auto">
            <a:xfrm>
              <a:off x="4975225" y="2768600"/>
              <a:ext cx="309563" cy="528638"/>
            </a:xfrm>
            <a:custGeom>
              <a:avLst/>
              <a:gdLst>
                <a:gd name="T0" fmla="*/ 59 w 192"/>
                <a:gd name="T1" fmla="*/ 283 h 321"/>
                <a:gd name="T2" fmla="*/ 0 w 192"/>
                <a:gd name="T3" fmla="*/ 321 h 321"/>
                <a:gd name="T4" fmla="*/ 5 w 192"/>
                <a:gd name="T5" fmla="*/ 250 h 321"/>
                <a:gd name="T6" fmla="*/ 59 w 192"/>
                <a:gd name="T7" fmla="*/ 283 h 321"/>
                <a:gd name="T8" fmla="*/ 133 w 192"/>
                <a:gd name="T9" fmla="*/ 38 h 321"/>
                <a:gd name="T10" fmla="*/ 192 w 192"/>
                <a:gd name="T11" fmla="*/ 0 h 321"/>
                <a:gd name="T12" fmla="*/ 187 w 192"/>
                <a:gd name="T13" fmla="*/ 71 h 321"/>
                <a:gd name="T14" fmla="*/ 133 w 192"/>
                <a:gd name="T15" fmla="*/ 38 h 3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2"/>
                <a:gd name="T25" fmla="*/ 0 h 321"/>
                <a:gd name="T26" fmla="*/ 192 w 192"/>
                <a:gd name="T27" fmla="*/ 321 h 32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2" h="321">
                  <a:moveTo>
                    <a:pt x="59" y="283"/>
                  </a:moveTo>
                  <a:lnTo>
                    <a:pt x="0" y="321"/>
                  </a:lnTo>
                  <a:lnTo>
                    <a:pt x="5" y="250"/>
                  </a:lnTo>
                  <a:lnTo>
                    <a:pt x="59" y="283"/>
                  </a:lnTo>
                  <a:close/>
                  <a:moveTo>
                    <a:pt x="133" y="38"/>
                  </a:moveTo>
                  <a:lnTo>
                    <a:pt x="192" y="0"/>
                  </a:lnTo>
                  <a:lnTo>
                    <a:pt x="187" y="71"/>
                  </a:lnTo>
                  <a:lnTo>
                    <a:pt x="133" y="38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71" name="Line 47"/>
            <p:cNvSpPr>
              <a:spLocks noChangeShapeType="1"/>
            </p:cNvSpPr>
            <p:nvPr/>
          </p:nvSpPr>
          <p:spPr bwMode="auto">
            <a:xfrm flipV="1">
              <a:off x="5003800" y="3573463"/>
              <a:ext cx="288925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72" name="Line 49"/>
            <p:cNvSpPr>
              <a:spLocks noChangeShapeType="1"/>
            </p:cNvSpPr>
            <p:nvPr/>
          </p:nvSpPr>
          <p:spPr bwMode="auto">
            <a:xfrm>
              <a:off x="5022850" y="3898900"/>
              <a:ext cx="219075" cy="36512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73" name="Freeform 50"/>
            <p:cNvSpPr>
              <a:spLocks noEditPoints="1"/>
            </p:cNvSpPr>
            <p:nvPr/>
          </p:nvSpPr>
          <p:spPr bwMode="auto">
            <a:xfrm>
              <a:off x="4975225" y="3824288"/>
              <a:ext cx="309563" cy="514350"/>
            </a:xfrm>
            <a:custGeom>
              <a:avLst/>
              <a:gdLst>
                <a:gd name="T0" fmla="*/ 5 w 192"/>
                <a:gd name="T1" fmla="*/ 71 h 313"/>
                <a:gd name="T2" fmla="*/ 0 w 192"/>
                <a:gd name="T3" fmla="*/ 0 h 313"/>
                <a:gd name="T4" fmla="*/ 59 w 192"/>
                <a:gd name="T5" fmla="*/ 38 h 313"/>
                <a:gd name="T6" fmla="*/ 5 w 192"/>
                <a:gd name="T7" fmla="*/ 71 h 313"/>
                <a:gd name="T8" fmla="*/ 187 w 192"/>
                <a:gd name="T9" fmla="*/ 245 h 313"/>
                <a:gd name="T10" fmla="*/ 192 w 192"/>
                <a:gd name="T11" fmla="*/ 313 h 313"/>
                <a:gd name="T12" fmla="*/ 133 w 192"/>
                <a:gd name="T13" fmla="*/ 277 h 313"/>
                <a:gd name="T14" fmla="*/ 187 w 192"/>
                <a:gd name="T15" fmla="*/ 245 h 3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2"/>
                <a:gd name="T25" fmla="*/ 0 h 313"/>
                <a:gd name="T26" fmla="*/ 192 w 192"/>
                <a:gd name="T27" fmla="*/ 313 h 31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2" h="313">
                  <a:moveTo>
                    <a:pt x="5" y="71"/>
                  </a:moveTo>
                  <a:lnTo>
                    <a:pt x="0" y="0"/>
                  </a:lnTo>
                  <a:lnTo>
                    <a:pt x="59" y="38"/>
                  </a:lnTo>
                  <a:lnTo>
                    <a:pt x="5" y="71"/>
                  </a:lnTo>
                  <a:close/>
                  <a:moveTo>
                    <a:pt x="187" y="245"/>
                  </a:moveTo>
                  <a:lnTo>
                    <a:pt x="192" y="313"/>
                  </a:lnTo>
                  <a:lnTo>
                    <a:pt x="133" y="277"/>
                  </a:lnTo>
                  <a:lnTo>
                    <a:pt x="187" y="245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74" name="Line 51"/>
            <p:cNvSpPr>
              <a:spLocks noChangeShapeType="1"/>
            </p:cNvSpPr>
            <p:nvPr/>
          </p:nvSpPr>
          <p:spPr bwMode="auto">
            <a:xfrm>
              <a:off x="5822950" y="2847975"/>
              <a:ext cx="693738" cy="50958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75" name="Line 52"/>
            <p:cNvSpPr>
              <a:spLocks noChangeShapeType="1"/>
            </p:cNvSpPr>
            <p:nvPr/>
          </p:nvSpPr>
          <p:spPr bwMode="auto">
            <a:xfrm>
              <a:off x="7096125" y="3546475"/>
              <a:ext cx="58738" cy="158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76" name="Freeform 53"/>
            <p:cNvSpPr>
              <a:spLocks noEditPoints="1"/>
            </p:cNvSpPr>
            <p:nvPr/>
          </p:nvSpPr>
          <p:spPr bwMode="auto">
            <a:xfrm>
              <a:off x="7008813" y="3497263"/>
              <a:ext cx="238125" cy="104775"/>
            </a:xfrm>
            <a:custGeom>
              <a:avLst/>
              <a:gdLst>
                <a:gd name="T0" fmla="*/ 62 w 147"/>
                <a:gd name="T1" fmla="*/ 63 h 63"/>
                <a:gd name="T2" fmla="*/ 0 w 147"/>
                <a:gd name="T3" fmla="*/ 30 h 63"/>
                <a:gd name="T4" fmla="*/ 62 w 147"/>
                <a:gd name="T5" fmla="*/ 0 h 63"/>
                <a:gd name="T6" fmla="*/ 62 w 147"/>
                <a:gd name="T7" fmla="*/ 63 h 63"/>
                <a:gd name="T8" fmla="*/ 84 w 147"/>
                <a:gd name="T9" fmla="*/ 0 h 63"/>
                <a:gd name="T10" fmla="*/ 147 w 147"/>
                <a:gd name="T11" fmla="*/ 30 h 63"/>
                <a:gd name="T12" fmla="*/ 84 w 147"/>
                <a:gd name="T13" fmla="*/ 63 h 63"/>
                <a:gd name="T14" fmla="*/ 84 w 147"/>
                <a:gd name="T15" fmla="*/ 0 h 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7"/>
                <a:gd name="T25" fmla="*/ 0 h 63"/>
                <a:gd name="T26" fmla="*/ 147 w 147"/>
                <a:gd name="T27" fmla="*/ 63 h 6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7" h="63">
                  <a:moveTo>
                    <a:pt x="62" y="63"/>
                  </a:moveTo>
                  <a:lnTo>
                    <a:pt x="0" y="30"/>
                  </a:lnTo>
                  <a:lnTo>
                    <a:pt x="62" y="0"/>
                  </a:lnTo>
                  <a:lnTo>
                    <a:pt x="62" y="63"/>
                  </a:lnTo>
                  <a:close/>
                  <a:moveTo>
                    <a:pt x="84" y="0"/>
                  </a:moveTo>
                  <a:lnTo>
                    <a:pt x="147" y="30"/>
                  </a:lnTo>
                  <a:lnTo>
                    <a:pt x="84" y="63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77" name="Line 54"/>
            <p:cNvSpPr>
              <a:spLocks noChangeShapeType="1"/>
            </p:cNvSpPr>
            <p:nvPr/>
          </p:nvSpPr>
          <p:spPr bwMode="auto">
            <a:xfrm>
              <a:off x="3422650" y="1976438"/>
              <a:ext cx="1588" cy="1063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78" name="Line 55"/>
            <p:cNvSpPr>
              <a:spLocks noChangeShapeType="1"/>
            </p:cNvSpPr>
            <p:nvPr/>
          </p:nvSpPr>
          <p:spPr bwMode="auto">
            <a:xfrm>
              <a:off x="3422650" y="2151063"/>
              <a:ext cx="1588" cy="1063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79" name="Line 56"/>
            <p:cNvSpPr>
              <a:spLocks noChangeShapeType="1"/>
            </p:cNvSpPr>
            <p:nvPr/>
          </p:nvSpPr>
          <p:spPr bwMode="auto">
            <a:xfrm>
              <a:off x="3422650" y="2325688"/>
              <a:ext cx="1588" cy="1063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80" name="Line 57"/>
            <p:cNvSpPr>
              <a:spLocks noChangeShapeType="1"/>
            </p:cNvSpPr>
            <p:nvPr/>
          </p:nvSpPr>
          <p:spPr bwMode="auto">
            <a:xfrm>
              <a:off x="3422650" y="2500313"/>
              <a:ext cx="1588" cy="1063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81" name="Line 58"/>
            <p:cNvSpPr>
              <a:spLocks noChangeShapeType="1"/>
            </p:cNvSpPr>
            <p:nvPr/>
          </p:nvSpPr>
          <p:spPr bwMode="auto">
            <a:xfrm>
              <a:off x="3422650" y="2674938"/>
              <a:ext cx="1588" cy="1063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82" name="Line 59"/>
            <p:cNvSpPr>
              <a:spLocks noChangeShapeType="1"/>
            </p:cNvSpPr>
            <p:nvPr/>
          </p:nvSpPr>
          <p:spPr bwMode="auto">
            <a:xfrm>
              <a:off x="3422650" y="2847975"/>
              <a:ext cx="1588" cy="107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83" name="Line 60"/>
            <p:cNvSpPr>
              <a:spLocks noChangeShapeType="1"/>
            </p:cNvSpPr>
            <p:nvPr/>
          </p:nvSpPr>
          <p:spPr bwMode="auto">
            <a:xfrm>
              <a:off x="3422650" y="3022600"/>
              <a:ext cx="1588" cy="107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84" name="Line 61"/>
            <p:cNvSpPr>
              <a:spLocks noChangeShapeType="1"/>
            </p:cNvSpPr>
            <p:nvPr/>
          </p:nvSpPr>
          <p:spPr bwMode="auto">
            <a:xfrm>
              <a:off x="3422650" y="3197225"/>
              <a:ext cx="1588" cy="107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85" name="Line 62"/>
            <p:cNvSpPr>
              <a:spLocks noChangeShapeType="1"/>
            </p:cNvSpPr>
            <p:nvPr/>
          </p:nvSpPr>
          <p:spPr bwMode="auto">
            <a:xfrm>
              <a:off x="3422650" y="3371850"/>
              <a:ext cx="1588" cy="107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86" name="Line 63"/>
            <p:cNvSpPr>
              <a:spLocks noChangeShapeType="1"/>
            </p:cNvSpPr>
            <p:nvPr/>
          </p:nvSpPr>
          <p:spPr bwMode="auto">
            <a:xfrm>
              <a:off x="3422650" y="3546475"/>
              <a:ext cx="1588" cy="107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87" name="Line 64"/>
            <p:cNvSpPr>
              <a:spLocks noChangeShapeType="1"/>
            </p:cNvSpPr>
            <p:nvPr/>
          </p:nvSpPr>
          <p:spPr bwMode="auto">
            <a:xfrm>
              <a:off x="3422650" y="3721100"/>
              <a:ext cx="1588" cy="107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88" name="Line 65"/>
            <p:cNvSpPr>
              <a:spLocks noChangeShapeType="1"/>
            </p:cNvSpPr>
            <p:nvPr/>
          </p:nvSpPr>
          <p:spPr bwMode="auto">
            <a:xfrm>
              <a:off x="3422650" y="3895725"/>
              <a:ext cx="1588" cy="107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89" name="Line 66"/>
            <p:cNvSpPr>
              <a:spLocks noChangeShapeType="1"/>
            </p:cNvSpPr>
            <p:nvPr/>
          </p:nvSpPr>
          <p:spPr bwMode="auto">
            <a:xfrm>
              <a:off x="3422650" y="4070350"/>
              <a:ext cx="1588" cy="107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90" name="Line 67"/>
            <p:cNvSpPr>
              <a:spLocks noChangeShapeType="1"/>
            </p:cNvSpPr>
            <p:nvPr/>
          </p:nvSpPr>
          <p:spPr bwMode="auto">
            <a:xfrm>
              <a:off x="3422650" y="4244975"/>
              <a:ext cx="1588" cy="107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91" name="Line 68"/>
            <p:cNvSpPr>
              <a:spLocks noChangeShapeType="1"/>
            </p:cNvSpPr>
            <p:nvPr/>
          </p:nvSpPr>
          <p:spPr bwMode="auto">
            <a:xfrm>
              <a:off x="3422650" y="4419600"/>
              <a:ext cx="1588" cy="107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92" name="Line 69"/>
            <p:cNvSpPr>
              <a:spLocks noChangeShapeType="1"/>
            </p:cNvSpPr>
            <p:nvPr/>
          </p:nvSpPr>
          <p:spPr bwMode="auto">
            <a:xfrm>
              <a:off x="3422650" y="4594225"/>
              <a:ext cx="1588" cy="1063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93" name="Line 70"/>
            <p:cNvSpPr>
              <a:spLocks noChangeShapeType="1"/>
            </p:cNvSpPr>
            <p:nvPr/>
          </p:nvSpPr>
          <p:spPr bwMode="auto">
            <a:xfrm>
              <a:off x="3422650" y="4768850"/>
              <a:ext cx="1588" cy="1063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94" name="Line 71"/>
            <p:cNvSpPr>
              <a:spLocks noChangeShapeType="1"/>
            </p:cNvSpPr>
            <p:nvPr/>
          </p:nvSpPr>
          <p:spPr bwMode="auto">
            <a:xfrm>
              <a:off x="7140575" y="1962150"/>
              <a:ext cx="1588" cy="107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95" name="Line 72"/>
            <p:cNvSpPr>
              <a:spLocks noChangeShapeType="1"/>
            </p:cNvSpPr>
            <p:nvPr/>
          </p:nvSpPr>
          <p:spPr bwMode="auto">
            <a:xfrm>
              <a:off x="7140575" y="2136775"/>
              <a:ext cx="1588" cy="107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96" name="Line 73"/>
            <p:cNvSpPr>
              <a:spLocks noChangeShapeType="1"/>
            </p:cNvSpPr>
            <p:nvPr/>
          </p:nvSpPr>
          <p:spPr bwMode="auto">
            <a:xfrm>
              <a:off x="7140575" y="2311400"/>
              <a:ext cx="1588" cy="107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97" name="Line 74"/>
            <p:cNvSpPr>
              <a:spLocks noChangeShapeType="1"/>
            </p:cNvSpPr>
            <p:nvPr/>
          </p:nvSpPr>
          <p:spPr bwMode="auto">
            <a:xfrm>
              <a:off x="7140575" y="2486025"/>
              <a:ext cx="1588" cy="107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98" name="Line 75"/>
            <p:cNvSpPr>
              <a:spLocks noChangeShapeType="1"/>
            </p:cNvSpPr>
            <p:nvPr/>
          </p:nvSpPr>
          <p:spPr bwMode="auto">
            <a:xfrm>
              <a:off x="7140575" y="2660650"/>
              <a:ext cx="1588" cy="107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099" name="Line 76"/>
            <p:cNvSpPr>
              <a:spLocks noChangeShapeType="1"/>
            </p:cNvSpPr>
            <p:nvPr/>
          </p:nvSpPr>
          <p:spPr bwMode="auto">
            <a:xfrm>
              <a:off x="7140575" y="2835275"/>
              <a:ext cx="1588" cy="107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00" name="Line 77"/>
            <p:cNvSpPr>
              <a:spLocks noChangeShapeType="1"/>
            </p:cNvSpPr>
            <p:nvPr/>
          </p:nvSpPr>
          <p:spPr bwMode="auto">
            <a:xfrm>
              <a:off x="7140575" y="3009900"/>
              <a:ext cx="1588" cy="107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01" name="Line 78"/>
            <p:cNvSpPr>
              <a:spLocks noChangeShapeType="1"/>
            </p:cNvSpPr>
            <p:nvPr/>
          </p:nvSpPr>
          <p:spPr bwMode="auto">
            <a:xfrm>
              <a:off x="7140575" y="3184525"/>
              <a:ext cx="1588" cy="10795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02" name="Line 79"/>
            <p:cNvSpPr>
              <a:spLocks noChangeShapeType="1"/>
            </p:cNvSpPr>
            <p:nvPr/>
          </p:nvSpPr>
          <p:spPr bwMode="auto">
            <a:xfrm>
              <a:off x="7140575" y="3359150"/>
              <a:ext cx="1588" cy="1063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03" name="Line 80"/>
            <p:cNvSpPr>
              <a:spLocks noChangeShapeType="1"/>
            </p:cNvSpPr>
            <p:nvPr/>
          </p:nvSpPr>
          <p:spPr bwMode="auto">
            <a:xfrm>
              <a:off x="7140575" y="3533775"/>
              <a:ext cx="1588" cy="1063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04" name="Line 81"/>
            <p:cNvSpPr>
              <a:spLocks noChangeShapeType="1"/>
            </p:cNvSpPr>
            <p:nvPr/>
          </p:nvSpPr>
          <p:spPr bwMode="auto">
            <a:xfrm>
              <a:off x="7140575" y="3708400"/>
              <a:ext cx="1588" cy="1063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05" name="Line 82"/>
            <p:cNvSpPr>
              <a:spLocks noChangeShapeType="1"/>
            </p:cNvSpPr>
            <p:nvPr/>
          </p:nvSpPr>
          <p:spPr bwMode="auto">
            <a:xfrm>
              <a:off x="7140575" y="3883025"/>
              <a:ext cx="1588" cy="1063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06" name="Line 83"/>
            <p:cNvSpPr>
              <a:spLocks noChangeShapeType="1"/>
            </p:cNvSpPr>
            <p:nvPr/>
          </p:nvSpPr>
          <p:spPr bwMode="auto">
            <a:xfrm>
              <a:off x="7140575" y="4057650"/>
              <a:ext cx="1588" cy="1063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07" name="Line 84"/>
            <p:cNvSpPr>
              <a:spLocks noChangeShapeType="1"/>
            </p:cNvSpPr>
            <p:nvPr/>
          </p:nvSpPr>
          <p:spPr bwMode="auto">
            <a:xfrm>
              <a:off x="7140575" y="4232275"/>
              <a:ext cx="1588" cy="1063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08" name="Line 85"/>
            <p:cNvSpPr>
              <a:spLocks noChangeShapeType="1"/>
            </p:cNvSpPr>
            <p:nvPr/>
          </p:nvSpPr>
          <p:spPr bwMode="auto">
            <a:xfrm>
              <a:off x="7140575" y="4406900"/>
              <a:ext cx="1588" cy="1063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09" name="Line 86"/>
            <p:cNvSpPr>
              <a:spLocks noChangeShapeType="1"/>
            </p:cNvSpPr>
            <p:nvPr/>
          </p:nvSpPr>
          <p:spPr bwMode="auto">
            <a:xfrm>
              <a:off x="7140575" y="4581525"/>
              <a:ext cx="1588" cy="1063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10" name="Line 87"/>
            <p:cNvSpPr>
              <a:spLocks noChangeShapeType="1"/>
            </p:cNvSpPr>
            <p:nvPr/>
          </p:nvSpPr>
          <p:spPr bwMode="auto">
            <a:xfrm>
              <a:off x="7140575" y="4756150"/>
              <a:ext cx="1588" cy="1063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11" name="Freeform 88"/>
            <p:cNvSpPr>
              <a:spLocks/>
            </p:cNvSpPr>
            <p:nvPr/>
          </p:nvSpPr>
          <p:spPr bwMode="auto">
            <a:xfrm>
              <a:off x="3071813" y="4589463"/>
              <a:ext cx="2473325" cy="425450"/>
            </a:xfrm>
            <a:custGeom>
              <a:avLst/>
              <a:gdLst>
                <a:gd name="T0" fmla="*/ 1532 w 1532"/>
                <a:gd name="T1" fmla="*/ 0 h 258"/>
                <a:gd name="T2" fmla="*/ 1532 w 1532"/>
                <a:gd name="T3" fmla="*/ 27 h 258"/>
                <a:gd name="T4" fmla="*/ 1532 w 1532"/>
                <a:gd name="T5" fmla="*/ 258 h 258"/>
                <a:gd name="T6" fmla="*/ 0 w 1532"/>
                <a:gd name="T7" fmla="*/ 258 h 2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32"/>
                <a:gd name="T13" fmla="*/ 0 h 258"/>
                <a:gd name="T14" fmla="*/ 1532 w 1532"/>
                <a:gd name="T15" fmla="*/ 258 h 2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32" h="258">
                  <a:moveTo>
                    <a:pt x="1532" y="0"/>
                  </a:moveTo>
                  <a:lnTo>
                    <a:pt x="1532" y="27"/>
                  </a:lnTo>
                  <a:lnTo>
                    <a:pt x="1532" y="258"/>
                  </a:lnTo>
                  <a:lnTo>
                    <a:pt x="0" y="258"/>
                  </a:lnTo>
                </a:path>
              </a:pathLst>
            </a:custGeom>
            <a:solidFill>
              <a:schemeClr val="tx2"/>
            </a:solidFill>
            <a:ln w="28575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12" name="Freeform 89"/>
            <p:cNvSpPr>
              <a:spLocks/>
            </p:cNvSpPr>
            <p:nvPr/>
          </p:nvSpPr>
          <p:spPr bwMode="auto">
            <a:xfrm>
              <a:off x="2979738" y="4959350"/>
              <a:ext cx="100012" cy="104775"/>
            </a:xfrm>
            <a:custGeom>
              <a:avLst/>
              <a:gdLst>
                <a:gd name="T0" fmla="*/ 62 w 62"/>
                <a:gd name="T1" fmla="*/ 63 h 63"/>
                <a:gd name="T2" fmla="*/ 0 w 62"/>
                <a:gd name="T3" fmla="*/ 33 h 63"/>
                <a:gd name="T4" fmla="*/ 62 w 62"/>
                <a:gd name="T5" fmla="*/ 0 h 63"/>
                <a:gd name="T6" fmla="*/ 62 w 62"/>
                <a:gd name="T7" fmla="*/ 63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"/>
                <a:gd name="T13" fmla="*/ 0 h 63"/>
                <a:gd name="T14" fmla="*/ 62 w 62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" h="63">
                  <a:moveTo>
                    <a:pt x="62" y="63"/>
                  </a:moveTo>
                  <a:lnTo>
                    <a:pt x="0" y="33"/>
                  </a:lnTo>
                  <a:lnTo>
                    <a:pt x="62" y="0"/>
                  </a:lnTo>
                  <a:lnTo>
                    <a:pt x="62" y="63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13" name="Line 90"/>
            <p:cNvSpPr>
              <a:spLocks noChangeShapeType="1"/>
            </p:cNvSpPr>
            <p:nvPr/>
          </p:nvSpPr>
          <p:spPr bwMode="auto">
            <a:xfrm>
              <a:off x="2024063" y="4089400"/>
              <a:ext cx="1587" cy="43815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14" name="Freeform 91"/>
            <p:cNvSpPr>
              <a:spLocks/>
            </p:cNvSpPr>
            <p:nvPr/>
          </p:nvSpPr>
          <p:spPr bwMode="auto">
            <a:xfrm>
              <a:off x="1971675" y="4513263"/>
              <a:ext cx="101600" cy="103187"/>
            </a:xfrm>
            <a:custGeom>
              <a:avLst/>
              <a:gdLst>
                <a:gd name="T0" fmla="*/ 63 w 63"/>
                <a:gd name="T1" fmla="*/ 0 h 62"/>
                <a:gd name="T2" fmla="*/ 33 w 63"/>
                <a:gd name="T3" fmla="*/ 62 h 62"/>
                <a:gd name="T4" fmla="*/ 0 w 63"/>
                <a:gd name="T5" fmla="*/ 0 h 62"/>
                <a:gd name="T6" fmla="*/ 63 w 63"/>
                <a:gd name="T7" fmla="*/ 0 h 6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"/>
                <a:gd name="T13" fmla="*/ 0 h 62"/>
                <a:gd name="T14" fmla="*/ 63 w 63"/>
                <a:gd name="T15" fmla="*/ 62 h 6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" h="62">
                  <a:moveTo>
                    <a:pt x="63" y="0"/>
                  </a:moveTo>
                  <a:lnTo>
                    <a:pt x="33" y="62"/>
                  </a:lnTo>
                  <a:lnTo>
                    <a:pt x="0" y="0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15" name="Line 92"/>
            <p:cNvSpPr>
              <a:spLocks noChangeShapeType="1"/>
            </p:cNvSpPr>
            <p:nvPr/>
          </p:nvSpPr>
          <p:spPr bwMode="auto">
            <a:xfrm>
              <a:off x="2541588" y="4178300"/>
              <a:ext cx="1587" cy="43815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16" name="Freeform 93"/>
            <p:cNvSpPr>
              <a:spLocks/>
            </p:cNvSpPr>
            <p:nvPr/>
          </p:nvSpPr>
          <p:spPr bwMode="auto">
            <a:xfrm>
              <a:off x="2492375" y="4089400"/>
              <a:ext cx="101600" cy="101600"/>
            </a:xfrm>
            <a:custGeom>
              <a:avLst/>
              <a:gdLst>
                <a:gd name="T0" fmla="*/ 0 w 63"/>
                <a:gd name="T1" fmla="*/ 62 h 62"/>
                <a:gd name="T2" fmla="*/ 30 w 63"/>
                <a:gd name="T3" fmla="*/ 0 h 62"/>
                <a:gd name="T4" fmla="*/ 63 w 63"/>
                <a:gd name="T5" fmla="*/ 62 h 62"/>
                <a:gd name="T6" fmla="*/ 0 w 63"/>
                <a:gd name="T7" fmla="*/ 62 h 6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"/>
                <a:gd name="T13" fmla="*/ 0 h 62"/>
                <a:gd name="T14" fmla="*/ 63 w 63"/>
                <a:gd name="T15" fmla="*/ 62 h 6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" h="62">
                  <a:moveTo>
                    <a:pt x="0" y="62"/>
                  </a:moveTo>
                  <a:lnTo>
                    <a:pt x="30" y="0"/>
                  </a:lnTo>
                  <a:lnTo>
                    <a:pt x="63" y="62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17" name="Rectangle 94"/>
            <p:cNvSpPr>
              <a:spLocks noChangeArrowheads="1"/>
            </p:cNvSpPr>
            <p:nvPr/>
          </p:nvSpPr>
          <p:spPr bwMode="auto">
            <a:xfrm>
              <a:off x="1828800" y="2012950"/>
              <a:ext cx="758825" cy="212725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 dirty="0">
                  <a:solidFill>
                    <a:srgbClr val="000000"/>
                  </a:solidFill>
                  <a:ea typeface="標楷體" pitchFamily="65" charset="-120"/>
                </a:rPr>
                <a:t>Strategic</a:t>
              </a:r>
              <a:endParaRPr lang="en-US" altLang="zh-TW" sz="2400" b="1" dirty="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118" name="Rectangle 95"/>
            <p:cNvSpPr>
              <a:spLocks noChangeArrowheads="1"/>
            </p:cNvSpPr>
            <p:nvPr/>
          </p:nvSpPr>
          <p:spPr bwMode="auto">
            <a:xfrm>
              <a:off x="1436688" y="2236788"/>
              <a:ext cx="1584325" cy="212725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 dirty="0">
                  <a:solidFill>
                    <a:srgbClr val="000000"/>
                  </a:solidFill>
                  <a:ea typeface="標楷體" pitchFamily="65" charset="-120"/>
                </a:rPr>
                <a:t>Business Planning</a:t>
              </a:r>
              <a:endParaRPr lang="en-US" altLang="zh-TW" sz="2400" b="1" dirty="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119" name="Rectangle 96"/>
            <p:cNvSpPr>
              <a:spLocks noChangeArrowheads="1"/>
            </p:cNvSpPr>
            <p:nvPr/>
          </p:nvSpPr>
          <p:spPr bwMode="auto">
            <a:xfrm>
              <a:off x="4546600" y="2012950"/>
              <a:ext cx="758825" cy="212725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>
                  <a:solidFill>
                    <a:srgbClr val="000000"/>
                  </a:solidFill>
                  <a:ea typeface="標楷體" pitchFamily="65" charset="-120"/>
                </a:rPr>
                <a:t>Strategic</a:t>
              </a:r>
              <a:endParaRPr lang="en-US" altLang="zh-TW" sz="2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120" name="Rectangle 97"/>
            <p:cNvSpPr>
              <a:spLocks noChangeArrowheads="1"/>
            </p:cNvSpPr>
            <p:nvPr/>
          </p:nvSpPr>
          <p:spPr bwMode="auto">
            <a:xfrm>
              <a:off x="4448175" y="2236788"/>
              <a:ext cx="965200" cy="212725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>
                  <a:solidFill>
                    <a:srgbClr val="000000"/>
                  </a:solidFill>
                  <a:ea typeface="標楷體" pitchFamily="65" charset="-120"/>
                </a:rPr>
                <a:t>IS Planning</a:t>
              </a:r>
              <a:endParaRPr lang="en-US" altLang="zh-TW" sz="2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121" name="Rectangle 98"/>
            <p:cNvSpPr>
              <a:spLocks noChangeArrowheads="1"/>
            </p:cNvSpPr>
            <p:nvPr/>
          </p:nvSpPr>
          <p:spPr bwMode="auto">
            <a:xfrm>
              <a:off x="7716838" y="1900238"/>
              <a:ext cx="168275" cy="212725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>
                  <a:solidFill>
                    <a:srgbClr val="000000"/>
                  </a:solidFill>
                  <a:ea typeface="標楷體" pitchFamily="65" charset="-120"/>
                </a:rPr>
                <a:t>IS</a:t>
              </a:r>
              <a:endParaRPr lang="en-US" altLang="zh-TW" sz="2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122" name="Rectangle 99"/>
            <p:cNvSpPr>
              <a:spLocks noChangeArrowheads="1"/>
            </p:cNvSpPr>
            <p:nvPr/>
          </p:nvSpPr>
          <p:spPr bwMode="auto">
            <a:xfrm>
              <a:off x="7423150" y="2136775"/>
              <a:ext cx="935038" cy="212725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>
                  <a:solidFill>
                    <a:srgbClr val="000000"/>
                  </a:solidFill>
                  <a:ea typeface="標楷體" pitchFamily="65" charset="-120"/>
                </a:rPr>
                <a:t>Investment</a:t>
              </a:r>
              <a:endParaRPr lang="en-US" altLang="zh-TW" sz="2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123" name="Rectangle 100"/>
            <p:cNvSpPr>
              <a:spLocks noChangeArrowheads="1"/>
            </p:cNvSpPr>
            <p:nvPr/>
          </p:nvSpPr>
          <p:spPr bwMode="auto">
            <a:xfrm>
              <a:off x="7599363" y="2374900"/>
              <a:ext cx="374650" cy="212725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 b="1">
                  <a:solidFill>
                    <a:srgbClr val="000000"/>
                  </a:solidFill>
                  <a:ea typeface="標楷體" pitchFamily="65" charset="-120"/>
                </a:rPr>
                <a:t>Plan</a:t>
              </a:r>
              <a:endParaRPr lang="en-US" altLang="zh-TW" sz="2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124" name="Rectangle 101"/>
            <p:cNvSpPr>
              <a:spLocks noChangeArrowheads="1"/>
            </p:cNvSpPr>
            <p:nvPr/>
          </p:nvSpPr>
          <p:spPr bwMode="auto">
            <a:xfrm>
              <a:off x="871538" y="4675188"/>
              <a:ext cx="650875" cy="212725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>
                  <a:solidFill>
                    <a:srgbClr val="000000"/>
                  </a:solidFill>
                  <a:ea typeface="標楷體" pitchFamily="65" charset="-120"/>
                </a:rPr>
                <a:t>External</a:t>
              </a:r>
              <a:endParaRPr lang="en-US" altLang="zh-TW" sz="24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125" name="Rectangle 102"/>
            <p:cNvSpPr>
              <a:spLocks noChangeArrowheads="1"/>
            </p:cNvSpPr>
            <p:nvPr/>
          </p:nvSpPr>
          <p:spPr bwMode="auto">
            <a:xfrm>
              <a:off x="847725" y="4899025"/>
              <a:ext cx="700088" cy="212725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>
                  <a:solidFill>
                    <a:srgbClr val="000000"/>
                  </a:solidFill>
                  <a:ea typeface="標楷體" pitchFamily="65" charset="-120"/>
                </a:rPr>
                <a:t>Strategic</a:t>
              </a:r>
              <a:endParaRPr lang="en-US" altLang="zh-TW" sz="2400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72126" name="Rectangle 103"/>
            <p:cNvSpPr>
              <a:spLocks noChangeArrowheads="1"/>
            </p:cNvSpPr>
            <p:nvPr/>
          </p:nvSpPr>
          <p:spPr bwMode="auto">
            <a:xfrm>
              <a:off x="914400" y="5121275"/>
              <a:ext cx="571500" cy="212725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zh-TW" sz="1400">
                  <a:solidFill>
                    <a:srgbClr val="000000"/>
                  </a:solidFill>
                  <a:ea typeface="標楷體" pitchFamily="65" charset="-120"/>
                </a:rPr>
                <a:t>Models</a:t>
              </a:r>
              <a:endParaRPr lang="en-US" altLang="zh-TW" sz="2400">
                <a:latin typeface="Times New Roman" pitchFamily="18" charset="0"/>
                <a:ea typeface="標楷體" pitchFamily="65" charset="-120"/>
              </a:endParaRPr>
            </a:p>
          </p:txBody>
        </p:sp>
        <p:grpSp>
          <p:nvGrpSpPr>
            <p:cNvPr id="2" name="Group 113"/>
            <p:cNvGrpSpPr>
              <a:grpSpLocks/>
            </p:cNvGrpSpPr>
            <p:nvPr/>
          </p:nvGrpSpPr>
          <p:grpSpPr bwMode="auto">
            <a:xfrm>
              <a:off x="6516688" y="2997200"/>
              <a:ext cx="257175" cy="1323975"/>
              <a:chOff x="4254" y="1894"/>
              <a:chExt cx="162" cy="834"/>
            </a:xfrm>
          </p:grpSpPr>
          <p:sp>
            <p:nvSpPr>
              <p:cNvPr id="172138" name="Rectangle 23"/>
              <p:cNvSpPr>
                <a:spLocks noChangeArrowheads="1"/>
              </p:cNvSpPr>
              <p:nvPr/>
            </p:nvSpPr>
            <p:spPr bwMode="auto">
              <a:xfrm>
                <a:off x="4254" y="1894"/>
                <a:ext cx="162" cy="834"/>
              </a:xfrm>
              <a:prstGeom prst="rect">
                <a:avLst/>
              </a:prstGeom>
              <a:solidFill>
                <a:srgbClr val="9900CC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72139" name="Rectangle 24"/>
              <p:cNvSpPr>
                <a:spLocks noChangeArrowheads="1"/>
              </p:cNvSpPr>
              <p:nvPr/>
            </p:nvSpPr>
            <p:spPr bwMode="auto">
              <a:xfrm>
                <a:off x="4303" y="2043"/>
                <a:ext cx="75" cy="134"/>
              </a:xfrm>
              <a:prstGeom prst="rect">
                <a:avLst/>
              </a:prstGeom>
              <a:solidFill>
                <a:srgbClr val="9900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400">
                    <a:solidFill>
                      <a:srgbClr val="FFFF00"/>
                    </a:solidFill>
                    <a:ea typeface="標楷體" pitchFamily="65" charset="-120"/>
                  </a:rPr>
                  <a:t>S</a:t>
                </a:r>
                <a:endParaRPr lang="en-US" altLang="zh-TW" sz="24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172140" name="Rectangle 104"/>
              <p:cNvSpPr>
                <a:spLocks noChangeArrowheads="1"/>
              </p:cNvSpPr>
              <p:nvPr/>
            </p:nvSpPr>
            <p:spPr bwMode="auto">
              <a:xfrm>
                <a:off x="4303" y="2193"/>
                <a:ext cx="81" cy="134"/>
              </a:xfrm>
              <a:prstGeom prst="rect">
                <a:avLst/>
              </a:prstGeom>
              <a:solidFill>
                <a:srgbClr val="9900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400">
                    <a:solidFill>
                      <a:srgbClr val="FFFF00"/>
                    </a:solidFill>
                    <a:ea typeface="標楷體" pitchFamily="65" charset="-120"/>
                  </a:rPr>
                  <a:t>D</a:t>
                </a:r>
                <a:endParaRPr lang="en-US" altLang="zh-TW" sz="24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  <p:sp>
            <p:nvSpPr>
              <p:cNvPr id="172141" name="Rectangle 105"/>
              <p:cNvSpPr>
                <a:spLocks noChangeArrowheads="1"/>
              </p:cNvSpPr>
              <p:nvPr/>
            </p:nvSpPr>
            <p:spPr bwMode="auto">
              <a:xfrm>
                <a:off x="4303" y="2392"/>
                <a:ext cx="93" cy="134"/>
              </a:xfrm>
              <a:prstGeom prst="rect">
                <a:avLst/>
              </a:prstGeom>
              <a:solidFill>
                <a:srgbClr val="9900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TW" sz="1400">
                    <a:solidFill>
                      <a:srgbClr val="FFFF00"/>
                    </a:solidFill>
                    <a:ea typeface="標楷體" pitchFamily="65" charset="-120"/>
                  </a:rPr>
                  <a:t>M</a:t>
                </a:r>
                <a:endParaRPr lang="en-US" altLang="zh-TW" sz="24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endParaRPr>
              </a:p>
            </p:txBody>
          </p:sp>
        </p:grpSp>
        <p:sp>
          <p:nvSpPr>
            <p:cNvPr id="172128" name="Text Box 106"/>
            <p:cNvSpPr txBox="1">
              <a:spLocks noChangeArrowheads="1"/>
            </p:cNvSpPr>
            <p:nvPr/>
          </p:nvSpPr>
          <p:spPr bwMode="auto">
            <a:xfrm>
              <a:off x="5940425" y="5373688"/>
              <a:ext cx="2749550" cy="822325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CDS : Critical Decision Set                       </a:t>
              </a:r>
            </a:p>
            <a:p>
              <a:pPr algn="l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VBP : Valued-based Process</a:t>
              </a:r>
            </a:p>
            <a:p>
              <a:pPr algn="l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CAS : Critical Assumption Set</a:t>
              </a:r>
            </a:p>
            <a:p>
              <a:pPr algn="l"/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SDM : System Data Model</a:t>
              </a:r>
            </a:p>
          </p:txBody>
        </p:sp>
        <p:sp>
          <p:nvSpPr>
            <p:cNvPr id="172129" name="Line 109"/>
            <p:cNvSpPr>
              <a:spLocks noChangeShapeType="1"/>
            </p:cNvSpPr>
            <p:nvPr/>
          </p:nvSpPr>
          <p:spPr bwMode="auto">
            <a:xfrm flipV="1">
              <a:off x="5822950" y="3933825"/>
              <a:ext cx="620713" cy="41751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30" name="Line 112"/>
            <p:cNvSpPr>
              <a:spLocks noChangeShapeType="1"/>
            </p:cNvSpPr>
            <p:nvPr/>
          </p:nvSpPr>
          <p:spPr bwMode="auto">
            <a:xfrm flipV="1">
              <a:off x="5795963" y="3573463"/>
              <a:ext cx="720725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31" name="Line 115"/>
            <p:cNvSpPr>
              <a:spLocks noChangeShapeType="1"/>
            </p:cNvSpPr>
            <p:nvPr/>
          </p:nvSpPr>
          <p:spPr bwMode="auto">
            <a:xfrm flipH="1">
              <a:off x="1619250" y="3644900"/>
              <a:ext cx="2159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32" name="Line 116"/>
            <p:cNvSpPr>
              <a:spLocks noChangeShapeType="1"/>
            </p:cNvSpPr>
            <p:nvPr/>
          </p:nvSpPr>
          <p:spPr bwMode="auto">
            <a:xfrm>
              <a:off x="1619250" y="3429000"/>
              <a:ext cx="2159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33" name="Line 117"/>
            <p:cNvSpPr>
              <a:spLocks noChangeShapeType="1"/>
            </p:cNvSpPr>
            <p:nvPr/>
          </p:nvSpPr>
          <p:spPr bwMode="auto">
            <a:xfrm flipH="1">
              <a:off x="3851275" y="3644900"/>
              <a:ext cx="2159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34" name="Line 119"/>
            <p:cNvSpPr>
              <a:spLocks noChangeShapeType="1"/>
            </p:cNvSpPr>
            <p:nvPr/>
          </p:nvSpPr>
          <p:spPr bwMode="auto">
            <a:xfrm flipH="1">
              <a:off x="2700338" y="3644900"/>
              <a:ext cx="21590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35" name="Line 120"/>
            <p:cNvSpPr>
              <a:spLocks noChangeShapeType="1"/>
            </p:cNvSpPr>
            <p:nvPr/>
          </p:nvSpPr>
          <p:spPr bwMode="auto">
            <a:xfrm>
              <a:off x="6804025" y="3573463"/>
              <a:ext cx="504825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2136" name="Text Box 121"/>
            <p:cNvSpPr txBox="1">
              <a:spLocks noChangeArrowheads="1"/>
            </p:cNvSpPr>
            <p:nvPr/>
          </p:nvSpPr>
          <p:spPr bwMode="auto">
            <a:xfrm>
              <a:off x="3059113" y="5876925"/>
              <a:ext cx="19875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資料來源：</a:t>
              </a:r>
              <a:r>
                <a:rPr lang="en-US" altLang="zh-TW" sz="12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Henderson, 1988</a:t>
              </a:r>
            </a:p>
          </p:txBody>
        </p:sp>
      </p:grpSp>
      <p:pic>
        <p:nvPicPr>
          <p:cNvPr id="172137" name="Picture 122" descr="j033633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404813"/>
            <a:ext cx="8382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導彈發射準備</a:t>
            </a:r>
            <a:endParaRPr lang="zh-TW" altLang="en-US" dirty="0"/>
          </a:p>
        </p:txBody>
      </p:sp>
      <p:pic>
        <p:nvPicPr>
          <p:cNvPr id="4098" name="Picture 2" descr="D:\李國光\教材\01電影\赤色風暴\3準備飛彈發射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38" y="1628800"/>
            <a:ext cx="816090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01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不做假設</a:t>
            </a:r>
            <a:endParaRPr lang="zh-TW" altLang="en-US" dirty="0"/>
          </a:p>
        </p:txBody>
      </p:sp>
      <p:pic>
        <p:nvPicPr>
          <p:cNvPr id="5122" name="Picture 2" descr="D:\李國光\教材\01電影\赤色風暴\4不做假設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38" y="1628800"/>
            <a:ext cx="816090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42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不完整的電文</a:t>
            </a:r>
            <a:endParaRPr lang="zh-TW" altLang="en-US" dirty="0"/>
          </a:p>
        </p:txBody>
      </p:sp>
      <p:pic>
        <p:nvPicPr>
          <p:cNvPr id="6146" name="Picture 2" descr="D:\李國光\教材\01電影\赤色風暴\5第二次電報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38" y="1628800"/>
            <a:ext cx="816090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637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艦長堅持要先發制人</a:t>
            </a:r>
            <a:endParaRPr lang="zh-TW" altLang="en-US" dirty="0"/>
          </a:p>
        </p:txBody>
      </p:sp>
      <p:pic>
        <p:nvPicPr>
          <p:cNvPr id="7170" name="Picture 2" descr="D:\李國光\教材\01電影\赤色風暴\6要先發制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55" y="1700808"/>
            <a:ext cx="7840872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90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副艦長要求再確認</a:t>
            </a:r>
            <a:endParaRPr lang="zh-TW" altLang="en-US" dirty="0"/>
          </a:p>
        </p:txBody>
      </p:sp>
      <p:pic>
        <p:nvPicPr>
          <p:cNvPr id="8194" name="Picture 2" descr="D:\李國光\教材\01電影\赤色風暴\7先得到確認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56" y="1628800"/>
            <a:ext cx="8000888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85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艦長失控震怒</a:t>
            </a:r>
            <a:endParaRPr lang="zh-TW" altLang="en-US" dirty="0"/>
          </a:p>
        </p:txBody>
      </p:sp>
      <p:pic>
        <p:nvPicPr>
          <p:cNvPr id="9218" name="Picture 2" descr="D:\李國光\教材\01電影\赤色風暴\8失控震怒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832092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929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副艦長仍不同意</a:t>
            </a:r>
            <a:endParaRPr lang="zh-TW" altLang="en-US" dirty="0"/>
          </a:p>
        </p:txBody>
      </p:sp>
      <p:pic>
        <p:nvPicPr>
          <p:cNvPr id="10242" name="Picture 2" descr="D:\李國光\教材\01電影\赤色風暴\9不同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38" y="1628800"/>
            <a:ext cx="816090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32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須雙重同意</a:t>
            </a:r>
            <a:endParaRPr lang="zh-TW" altLang="en-US" dirty="0"/>
          </a:p>
        </p:txBody>
      </p:sp>
      <p:pic>
        <p:nvPicPr>
          <p:cNvPr id="11266" name="Picture 2" descr="D:\李國光\教材\01電影\赤色風暴\10須雙重同意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8"/>
            <a:ext cx="8800978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67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艦務長同意副艦長</a:t>
            </a:r>
            <a:endParaRPr lang="zh-TW" altLang="en-US" dirty="0"/>
          </a:p>
        </p:txBody>
      </p:sp>
      <p:pic>
        <p:nvPicPr>
          <p:cNvPr id="12290" name="Picture 2" descr="D:\李國光\教材\01電影\赤色風暴\11同意副艦長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38" y="1628800"/>
            <a:ext cx="816090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45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請艦長再斟酌</a:t>
            </a:r>
            <a:endParaRPr lang="zh-TW" altLang="en-US" dirty="0"/>
          </a:p>
        </p:txBody>
      </p:sp>
      <p:pic>
        <p:nvPicPr>
          <p:cNvPr id="13314" name="Picture 2" descr="D:\李國光\教材\01電影\赤色風暴\12請再想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38" y="1628800"/>
            <a:ext cx="816090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8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806CE-66AF-4EEF-B5F8-767DC541DDB7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9015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關鍵成功要素</a:t>
            </a:r>
          </a:p>
        </p:txBody>
      </p:sp>
      <p:graphicFrame>
        <p:nvGraphicFramePr>
          <p:cNvPr id="20482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941388" y="1497013"/>
          <a:ext cx="7551737" cy="3989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文件" r:id="rId4" imgW="7758074" imgH="4103827" progId="Word.Document.8">
                  <p:embed/>
                </p:oleObj>
              </mc:Choice>
              <mc:Fallback>
                <p:oleObj name="文件" r:id="rId4" imgW="7758074" imgH="410382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1388" y="1497013"/>
                        <a:ext cx="7551737" cy="3989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解除艦長指揮權</a:t>
            </a:r>
            <a:endParaRPr lang="zh-TW" altLang="en-US" dirty="0"/>
          </a:p>
        </p:txBody>
      </p:sp>
      <p:pic>
        <p:nvPicPr>
          <p:cNvPr id="14338" name="Picture 2" descr="D:\李國光\教材\01電影\赤色風暴\13取消艦長指揮權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38" y="1556792"/>
            <a:ext cx="832092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156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收到電文</a:t>
            </a:r>
            <a:endParaRPr lang="zh-TW" altLang="en-US" dirty="0"/>
          </a:p>
        </p:txBody>
      </p:sp>
      <p:pic>
        <p:nvPicPr>
          <p:cNvPr id="15362" name="Picture 2" descr="D:\李國光\教材\01電影\赤色風暴\14第三次電報文揭曉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38" y="1628800"/>
            <a:ext cx="816090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476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確認電文可信</a:t>
            </a:r>
            <a:endParaRPr lang="zh-TW" altLang="en-US" dirty="0"/>
          </a:p>
        </p:txBody>
      </p:sp>
      <p:pic>
        <p:nvPicPr>
          <p:cNvPr id="16386" name="Picture 2" descr="D:\李國光\教材\01電影\赤色風暴\15電報文可信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38" y="1628800"/>
            <a:ext cx="816090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9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解除飛彈發射</a:t>
            </a:r>
            <a:endParaRPr lang="zh-TW" altLang="en-US" dirty="0"/>
          </a:p>
        </p:txBody>
      </p:sp>
      <p:pic>
        <p:nvPicPr>
          <p:cNvPr id="17410" name="Picture 2" descr="D:\李國光\教材\01電影\赤色風暴\16解除飛彈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38" y="1628800"/>
            <a:ext cx="816090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659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認錯的艦長</a:t>
            </a:r>
            <a:endParaRPr lang="zh-TW" altLang="en-US" dirty="0"/>
          </a:p>
        </p:txBody>
      </p:sp>
      <p:pic>
        <p:nvPicPr>
          <p:cNvPr id="18434" name="Picture 2" descr="D:\李國光\教材\01電影\赤色風暴\17你對我錯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36824"/>
            <a:ext cx="832092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597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赤色風暴的</a:t>
            </a:r>
            <a:r>
              <a:rPr lang="en-US" altLang="zh-TW" dirty="0" smtClean="0"/>
              <a:t>Assumption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843EA2-B7A8-40E0-8643-3C845B00A03D}" type="slidenum">
              <a:rPr lang="en-US" altLang="zh-TW" smtClean="0"/>
              <a:pPr>
                <a:defRPr/>
              </a:pPr>
              <a:t>25</a:t>
            </a:fld>
            <a:endParaRPr lang="en-US" altLang="zh-TW"/>
          </a:p>
        </p:txBody>
      </p:sp>
      <p:pic>
        <p:nvPicPr>
          <p:cNvPr id="3076" name="Picture 4" descr="C:\Users\USER\Pictures\ti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08" y="1124744"/>
            <a:ext cx="8423187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29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4E503-A51D-4CEE-B359-F6A233EC6303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907974" name="Rectangle 26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關鍵假設集</a:t>
            </a:r>
          </a:p>
        </p:txBody>
      </p:sp>
      <p:graphicFrame>
        <p:nvGraphicFramePr>
          <p:cNvPr id="21506" name="Object 261"/>
          <p:cNvGraphicFramePr>
            <a:graphicFrameLocks noGrp="1" noChangeAspect="1"/>
          </p:cNvGraphicFramePr>
          <p:nvPr>
            <p:ph idx="1"/>
          </p:nvPr>
        </p:nvGraphicFramePr>
        <p:xfrm>
          <a:off x="249238" y="1204913"/>
          <a:ext cx="8867775" cy="563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文件" r:id="rId4" imgW="8842858" imgH="5622646" progId="Word.Document.8">
                  <p:embed/>
                </p:oleObj>
              </mc:Choice>
              <mc:Fallback>
                <p:oleObj name="文件" r:id="rId4" imgW="8842858" imgH="5622646" progId="Word.Document.8">
                  <p:embed/>
                  <p:pic>
                    <p:nvPicPr>
                      <p:cNvPr id="0" name="Object 2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38" y="1204913"/>
                        <a:ext cx="8867775" cy="563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3F8894-056D-44A7-A785-887BBA22E7A4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9118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外部驗證</a:t>
            </a:r>
          </a:p>
        </p:txBody>
      </p:sp>
      <p:sp>
        <p:nvSpPr>
          <p:cNvPr id="173060" name="Text Box 31"/>
          <p:cNvSpPr txBox="1">
            <a:spLocks noChangeArrowheads="1"/>
          </p:cNvSpPr>
          <p:nvPr/>
        </p:nvSpPr>
        <p:spPr bwMode="auto">
          <a:xfrm>
            <a:off x="650875" y="1371600"/>
            <a:ext cx="461963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/>
          <a:lstStyle/>
          <a:p>
            <a:pPr algn="l">
              <a:lnSpc>
                <a:spcPct val="96000"/>
              </a:lnSpc>
            </a:pPr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市場競爭優勢</a:t>
            </a:r>
            <a:endParaRPr lang="zh-TW" altLang="en-US" sz="1600">
              <a:ea typeface="標楷體" pitchFamily="65" charset="-120"/>
            </a:endParaRPr>
          </a:p>
        </p:txBody>
      </p:sp>
      <p:sp>
        <p:nvSpPr>
          <p:cNvPr id="173061" name="Text Box 32"/>
          <p:cNvSpPr txBox="1">
            <a:spLocks noChangeArrowheads="1"/>
          </p:cNvSpPr>
          <p:nvPr/>
        </p:nvSpPr>
        <p:spPr bwMode="auto">
          <a:xfrm>
            <a:off x="7758113" y="5932488"/>
            <a:ext cx="7016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zh-TW" altLang="en-US" sz="1200">
                <a:latin typeface="Times New Roman" pitchFamily="18" charset="0"/>
                <a:ea typeface="標楷體" pitchFamily="65" charset="-120"/>
              </a:rPr>
              <a:t>時間</a:t>
            </a:r>
            <a:endParaRPr lang="zh-TW" altLang="en-US">
              <a:ea typeface="標楷體" pitchFamily="65" charset="-120"/>
            </a:endParaRPr>
          </a:p>
        </p:txBody>
      </p:sp>
      <p:sp>
        <p:nvSpPr>
          <p:cNvPr id="173062" name="Line 33"/>
          <p:cNvSpPr>
            <a:spLocks noChangeShapeType="1"/>
          </p:cNvSpPr>
          <p:nvPr/>
        </p:nvSpPr>
        <p:spPr bwMode="auto">
          <a:xfrm>
            <a:off x="1163638" y="1463675"/>
            <a:ext cx="0" cy="431641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3063" name="Line 34"/>
          <p:cNvSpPr>
            <a:spLocks noChangeShapeType="1"/>
          </p:cNvSpPr>
          <p:nvPr/>
        </p:nvSpPr>
        <p:spPr bwMode="auto">
          <a:xfrm flipV="1">
            <a:off x="1239838" y="5122863"/>
            <a:ext cx="958850" cy="581025"/>
          </a:xfrm>
          <a:prstGeom prst="line">
            <a:avLst/>
          </a:prstGeom>
          <a:noFill/>
          <a:ln w="28575">
            <a:solidFill>
              <a:srgbClr val="FFFF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3064" name="Text Box 35"/>
          <p:cNvSpPr txBox="1">
            <a:spLocks noChangeArrowheads="1"/>
          </p:cNvSpPr>
          <p:nvPr/>
        </p:nvSpPr>
        <p:spPr bwMode="auto">
          <a:xfrm>
            <a:off x="6186488" y="1516063"/>
            <a:ext cx="12827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zh-TW" altLang="en-US" sz="1400" b="1">
                <a:latin typeface="Times New Roman" pitchFamily="18" charset="0"/>
                <a:ea typeface="標楷體" pitchFamily="65" charset="-120"/>
              </a:rPr>
              <a:t>持續競爭力</a:t>
            </a:r>
            <a:endParaRPr lang="zh-TW" altLang="en-US" sz="1400">
              <a:ea typeface="標楷體" pitchFamily="65" charset="-120"/>
            </a:endParaRPr>
          </a:p>
        </p:txBody>
      </p:sp>
      <p:sp>
        <p:nvSpPr>
          <p:cNvPr id="173065" name="Line 36"/>
          <p:cNvSpPr>
            <a:spLocks noChangeShapeType="1"/>
          </p:cNvSpPr>
          <p:nvPr/>
        </p:nvSpPr>
        <p:spPr bwMode="auto">
          <a:xfrm flipV="1">
            <a:off x="6835775" y="1660525"/>
            <a:ext cx="957263" cy="582613"/>
          </a:xfrm>
          <a:prstGeom prst="line">
            <a:avLst/>
          </a:prstGeom>
          <a:noFill/>
          <a:ln w="28575">
            <a:solidFill>
              <a:srgbClr val="FFFF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3066" name="Oval 38"/>
          <p:cNvSpPr>
            <a:spLocks noChangeArrowheads="1"/>
          </p:cNvSpPr>
          <p:nvPr/>
        </p:nvSpPr>
        <p:spPr bwMode="auto">
          <a:xfrm>
            <a:off x="1317625" y="1860550"/>
            <a:ext cx="6421438" cy="3636963"/>
          </a:xfrm>
          <a:prstGeom prst="ellipse">
            <a:avLst/>
          </a:prstGeom>
          <a:noFill/>
          <a:ln w="57150" cap="rnd">
            <a:solidFill>
              <a:srgbClr val="FFFF00"/>
            </a:solidFill>
            <a:prstDash val="sysDot"/>
            <a:round/>
            <a:headEnd/>
            <a:tailEnd/>
          </a:ln>
        </p:spPr>
        <p:txBody>
          <a:bodyPr/>
          <a:lstStyle/>
          <a:p>
            <a:pPr algn="l"/>
            <a:endParaRPr lang="zh-TW" altLang="zh-TW"/>
          </a:p>
        </p:txBody>
      </p:sp>
      <p:sp>
        <p:nvSpPr>
          <p:cNvPr id="173067" name="Text Box 40"/>
          <p:cNvSpPr txBox="1">
            <a:spLocks noChangeArrowheads="1"/>
          </p:cNvSpPr>
          <p:nvPr/>
        </p:nvSpPr>
        <p:spPr bwMode="auto">
          <a:xfrm>
            <a:off x="5940425" y="3389313"/>
            <a:ext cx="1719263" cy="571500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12000"/>
              </a:lnSpc>
            </a:pPr>
            <a:r>
              <a:rPr lang="zh-TW" altLang="en-US" sz="1400">
                <a:latin typeface="標楷體" pitchFamily="65" charset="-120"/>
                <a:ea typeface="標楷體" pitchFamily="65" charset="-120"/>
              </a:rPr>
              <a:t>顧客議價能力</a:t>
            </a:r>
          </a:p>
          <a:p>
            <a:pPr>
              <a:lnSpc>
                <a:spcPct val="112000"/>
              </a:lnSpc>
            </a:pPr>
            <a:r>
              <a:rPr lang="en-US" altLang="zh-TW" sz="1400">
                <a:latin typeface="Times New Roman" pitchFamily="18" charset="0"/>
              </a:rPr>
              <a:t>(1</a:t>
            </a:r>
            <a:r>
              <a:rPr lang="zh-TW" altLang="en-US" sz="1400">
                <a:latin typeface="Times New Roman" pitchFamily="18" charset="0"/>
              </a:rPr>
              <a:t>、</a:t>
            </a:r>
            <a:r>
              <a:rPr lang="en-US" altLang="zh-TW" sz="1400">
                <a:latin typeface="Times New Roman" pitchFamily="18" charset="0"/>
              </a:rPr>
              <a:t>7</a:t>
            </a:r>
            <a:r>
              <a:rPr lang="zh-TW" altLang="en-US" sz="1400">
                <a:latin typeface="Times New Roman" pitchFamily="18" charset="0"/>
              </a:rPr>
              <a:t>、</a:t>
            </a:r>
            <a:r>
              <a:rPr lang="en-US" altLang="zh-TW" sz="1400">
                <a:latin typeface="Times New Roman" pitchFamily="18" charset="0"/>
              </a:rPr>
              <a:t>8)</a:t>
            </a:r>
            <a:endParaRPr lang="en-US" altLang="zh-TW" sz="1400"/>
          </a:p>
        </p:txBody>
      </p:sp>
      <p:sp>
        <p:nvSpPr>
          <p:cNvPr id="173068" name="Text Box 41"/>
          <p:cNvSpPr txBox="1">
            <a:spLocks noChangeArrowheads="1"/>
          </p:cNvSpPr>
          <p:nvPr/>
        </p:nvSpPr>
        <p:spPr bwMode="auto">
          <a:xfrm>
            <a:off x="3692525" y="3414713"/>
            <a:ext cx="1757363" cy="592137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12000"/>
              </a:lnSpc>
            </a:pPr>
            <a:r>
              <a:rPr lang="zh-TW" altLang="en-US" sz="1400">
                <a:latin typeface="標楷體" pitchFamily="65" charset="-120"/>
                <a:ea typeface="標楷體" pitchFamily="65" charset="-120"/>
              </a:rPr>
              <a:t>產業間競爭力</a:t>
            </a:r>
          </a:p>
          <a:p>
            <a:pPr>
              <a:lnSpc>
                <a:spcPct val="112000"/>
              </a:lnSpc>
            </a:pPr>
            <a:r>
              <a:rPr lang="en-US" altLang="zh-TW" sz="1400">
                <a:latin typeface="Times New Roman" pitchFamily="18" charset="0"/>
                <a:ea typeface="標楷體" pitchFamily="65" charset="-120"/>
              </a:rPr>
              <a:t>(3</a:t>
            </a:r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、</a:t>
            </a:r>
            <a:r>
              <a:rPr lang="en-US" altLang="zh-TW" sz="1400">
                <a:latin typeface="Times New Roman" pitchFamily="18" charset="0"/>
                <a:ea typeface="標楷體" pitchFamily="65" charset="-120"/>
              </a:rPr>
              <a:t>4</a:t>
            </a:r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、</a:t>
            </a:r>
            <a:r>
              <a:rPr lang="en-US" altLang="zh-TW" sz="1400">
                <a:latin typeface="Times New Roman" pitchFamily="18" charset="0"/>
                <a:ea typeface="標楷體" pitchFamily="65" charset="-120"/>
              </a:rPr>
              <a:t>5</a:t>
            </a:r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、</a:t>
            </a:r>
            <a:r>
              <a:rPr lang="en-US" altLang="zh-TW" sz="1400">
                <a:latin typeface="Times New Roman" pitchFamily="18" charset="0"/>
                <a:ea typeface="標楷體" pitchFamily="65" charset="-120"/>
              </a:rPr>
              <a:t>6)</a:t>
            </a:r>
            <a:endParaRPr lang="en-US" altLang="zh-TW" sz="1400"/>
          </a:p>
        </p:txBody>
      </p:sp>
      <p:sp>
        <p:nvSpPr>
          <p:cNvPr id="173069" name="Text Box 42"/>
          <p:cNvSpPr txBox="1">
            <a:spLocks noChangeArrowheads="1"/>
          </p:cNvSpPr>
          <p:nvPr/>
        </p:nvSpPr>
        <p:spPr bwMode="auto">
          <a:xfrm>
            <a:off x="1362075" y="3387725"/>
            <a:ext cx="1770063" cy="577850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12000"/>
              </a:lnSpc>
            </a:pPr>
            <a:r>
              <a:rPr lang="zh-TW" altLang="en-US" sz="1400">
                <a:latin typeface="標楷體" pitchFamily="65" charset="-120"/>
                <a:ea typeface="標楷體" pitchFamily="65" charset="-120"/>
              </a:rPr>
              <a:t>供應商議價能力</a:t>
            </a:r>
          </a:p>
          <a:p>
            <a:pPr>
              <a:lnSpc>
                <a:spcPct val="112000"/>
              </a:lnSpc>
            </a:pPr>
            <a:r>
              <a:rPr lang="en-US" altLang="zh-TW" sz="1400">
                <a:latin typeface="Times New Roman" pitchFamily="18" charset="0"/>
              </a:rPr>
              <a:t>(9</a:t>
            </a:r>
            <a:r>
              <a:rPr lang="zh-TW" altLang="en-US" sz="1400">
                <a:latin typeface="Times New Roman" pitchFamily="18" charset="0"/>
              </a:rPr>
              <a:t>、</a:t>
            </a:r>
            <a:r>
              <a:rPr lang="en-US" altLang="zh-TW" sz="1400">
                <a:latin typeface="Times New Roman" pitchFamily="18" charset="0"/>
              </a:rPr>
              <a:t>10</a:t>
            </a:r>
            <a:r>
              <a:rPr lang="zh-TW" altLang="en-US" sz="1400">
                <a:latin typeface="Times New Roman" pitchFamily="18" charset="0"/>
              </a:rPr>
              <a:t>、</a:t>
            </a:r>
            <a:r>
              <a:rPr lang="en-US" altLang="zh-TW" sz="1400">
                <a:latin typeface="Times New Roman" pitchFamily="18" charset="0"/>
              </a:rPr>
              <a:t>11)</a:t>
            </a:r>
            <a:endParaRPr lang="en-US" altLang="zh-TW" sz="1400"/>
          </a:p>
        </p:txBody>
      </p:sp>
      <p:sp>
        <p:nvSpPr>
          <p:cNvPr id="173070" name="Line 43"/>
          <p:cNvSpPr>
            <a:spLocks noChangeShapeType="1"/>
          </p:cNvSpPr>
          <p:nvPr/>
        </p:nvSpPr>
        <p:spPr bwMode="auto">
          <a:xfrm flipV="1">
            <a:off x="4525963" y="2776538"/>
            <a:ext cx="0" cy="635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stealth" w="sm" len="sm"/>
            <a:tailEnd type="stealth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3071" name="Line 44"/>
          <p:cNvSpPr>
            <a:spLocks noChangeShapeType="1"/>
          </p:cNvSpPr>
          <p:nvPr/>
        </p:nvSpPr>
        <p:spPr bwMode="auto">
          <a:xfrm>
            <a:off x="4535488" y="4033838"/>
            <a:ext cx="0" cy="68897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stealth" w="sm" len="sm"/>
            <a:tailEnd type="stealth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3072" name="Text Box 45"/>
          <p:cNvSpPr txBox="1">
            <a:spLocks noChangeArrowheads="1"/>
          </p:cNvSpPr>
          <p:nvPr/>
        </p:nvSpPr>
        <p:spPr bwMode="auto">
          <a:xfrm>
            <a:off x="3725863" y="2190750"/>
            <a:ext cx="1716087" cy="603250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12000"/>
              </a:lnSpc>
            </a:pPr>
            <a:r>
              <a:rPr lang="zh-TW" altLang="en-US" sz="1400">
                <a:latin typeface="標楷體" pitchFamily="65" charset="-120"/>
                <a:ea typeface="標楷體" pitchFamily="65" charset="-120"/>
              </a:rPr>
              <a:t>潛在競爭者威脅</a:t>
            </a:r>
          </a:p>
          <a:p>
            <a:pPr>
              <a:lnSpc>
                <a:spcPct val="112000"/>
              </a:lnSpc>
            </a:pPr>
            <a:r>
              <a:rPr lang="en-US" altLang="zh-TW" sz="1400">
                <a:latin typeface="Times New Roman" pitchFamily="18" charset="0"/>
                <a:ea typeface="標楷體" pitchFamily="65" charset="-120"/>
              </a:rPr>
              <a:t>(12</a:t>
            </a:r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、</a:t>
            </a:r>
            <a:r>
              <a:rPr lang="en-US" altLang="zh-TW" sz="1400">
                <a:latin typeface="Times New Roman" pitchFamily="18" charset="0"/>
                <a:ea typeface="標楷體" pitchFamily="65" charset="-120"/>
              </a:rPr>
              <a:t>13)</a:t>
            </a:r>
            <a:endParaRPr lang="en-US" altLang="zh-TW" sz="1400"/>
          </a:p>
        </p:txBody>
      </p:sp>
      <p:sp>
        <p:nvSpPr>
          <p:cNvPr id="173073" name="Text Box 46"/>
          <p:cNvSpPr txBox="1">
            <a:spLocks noChangeArrowheads="1"/>
          </p:cNvSpPr>
          <p:nvPr/>
        </p:nvSpPr>
        <p:spPr bwMode="auto">
          <a:xfrm>
            <a:off x="3708400" y="4724400"/>
            <a:ext cx="1725613" cy="582613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12000"/>
              </a:lnSpc>
            </a:pPr>
            <a:r>
              <a:rPr lang="zh-TW" altLang="en-US" sz="1400">
                <a:latin typeface="標楷體" pitchFamily="65" charset="-120"/>
                <a:ea typeface="標楷體" pitchFamily="65" charset="-120"/>
              </a:rPr>
              <a:t>替代品威脅</a:t>
            </a:r>
          </a:p>
          <a:p>
            <a:pPr>
              <a:lnSpc>
                <a:spcPct val="112000"/>
              </a:lnSpc>
            </a:pPr>
            <a:r>
              <a:rPr lang="en-US" altLang="zh-TW" sz="1400">
                <a:latin typeface="Times New Roman" pitchFamily="18" charset="0"/>
                <a:ea typeface="標楷體" pitchFamily="65" charset="-120"/>
              </a:rPr>
              <a:t>(2)</a:t>
            </a:r>
            <a:endParaRPr lang="en-US" altLang="zh-TW" sz="1400"/>
          </a:p>
        </p:txBody>
      </p:sp>
      <p:sp>
        <p:nvSpPr>
          <p:cNvPr id="173074" name="Line 47"/>
          <p:cNvSpPr>
            <a:spLocks noChangeShapeType="1"/>
          </p:cNvSpPr>
          <p:nvPr/>
        </p:nvSpPr>
        <p:spPr bwMode="auto">
          <a:xfrm flipH="1">
            <a:off x="5445125" y="3690938"/>
            <a:ext cx="500063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stealth" w="sm" len="sm"/>
            <a:tailEnd type="stealth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3075" name="Line 48"/>
          <p:cNvSpPr>
            <a:spLocks noChangeShapeType="1"/>
          </p:cNvSpPr>
          <p:nvPr/>
        </p:nvSpPr>
        <p:spPr bwMode="auto">
          <a:xfrm>
            <a:off x="1177925" y="5784850"/>
            <a:ext cx="6772275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3076" name="Line 50"/>
          <p:cNvSpPr>
            <a:spLocks noChangeShapeType="1"/>
          </p:cNvSpPr>
          <p:nvPr/>
        </p:nvSpPr>
        <p:spPr bwMode="auto">
          <a:xfrm flipH="1">
            <a:off x="3162300" y="3676650"/>
            <a:ext cx="500063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stealth" w="sm" len="sm"/>
            <a:tailEnd type="stealth" w="sm" len="sm"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96909" cy="1143000"/>
          </a:xfrm>
        </p:spPr>
        <p:txBody>
          <a:bodyPr/>
          <a:lstStyle/>
          <a:p>
            <a:pPr algn="l"/>
            <a:r>
              <a:rPr lang="zh-TW" altLang="en-US" sz="3600" dirty="0" smtClean="0"/>
              <a:t>策略規劃內部要一致性</a:t>
            </a:r>
            <a:r>
              <a:rPr lang="en-US" altLang="zh-TW" sz="3600" dirty="0" smtClean="0"/>
              <a:t>(consistency)</a:t>
            </a:r>
            <a:r>
              <a:rPr lang="zh-TW" altLang="en-US" sz="3600" dirty="0" smtClean="0"/>
              <a:t>，外部</a:t>
            </a:r>
            <a:r>
              <a:rPr lang="zh-TW" altLang="en-US" sz="3600" dirty="0"/>
              <a:t>更</a:t>
            </a:r>
            <a:r>
              <a:rPr lang="zh-TW" altLang="en-US" sz="3600" dirty="0" smtClean="0"/>
              <a:t>要有效性</a:t>
            </a:r>
            <a:r>
              <a:rPr lang="en-US" altLang="zh-TW" sz="3600" dirty="0" smtClean="0"/>
              <a:t>(validity)</a:t>
            </a:r>
            <a:endParaRPr lang="zh-TW" altLang="en-US" sz="36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E1A44-03B8-4E31-8897-EE52B06832E0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3074" name="Picture 2" descr="C:\Users\USER\Pictures\henders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9" y="1412776"/>
            <a:ext cx="3642979" cy="2048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3779912" y="1964478"/>
            <a:ext cx="4988866" cy="830997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zh-TW" altLang="en-US" sz="2400" b="1" dirty="0" smtClean="0"/>
              <a:t>策略常基於規劃者的</a:t>
            </a:r>
            <a:r>
              <a:rPr lang="en-US" altLang="zh-TW" sz="2400" b="1" dirty="0" smtClean="0"/>
              <a:t>assumption</a:t>
            </a:r>
            <a:r>
              <a:rPr lang="zh-TW" altLang="en-US" sz="2400" b="1" dirty="0" smtClean="0"/>
              <a:t>，</a:t>
            </a:r>
            <a:endParaRPr lang="en-US" altLang="zh-TW" sz="2400" b="1" dirty="0" smtClean="0"/>
          </a:p>
          <a:p>
            <a:r>
              <a:rPr lang="zh-TW" altLang="en-US" sz="2400" b="1" dirty="0"/>
              <a:t>因此</a:t>
            </a:r>
            <a:r>
              <a:rPr lang="en-US" altLang="zh-TW" sz="2400" b="1" dirty="0" smtClean="0"/>
              <a:t>assumption</a:t>
            </a:r>
            <a:r>
              <a:rPr lang="zh-TW" altLang="en-US" sz="2400" b="1" dirty="0" smtClean="0"/>
              <a:t>需要有客觀驗證。</a:t>
            </a:r>
            <a:endParaRPr lang="zh-TW" altLang="en-US" sz="2400" b="1" dirty="0"/>
          </a:p>
        </p:txBody>
      </p:sp>
      <p:pic>
        <p:nvPicPr>
          <p:cNvPr id="3076" name="Picture 4" descr="C:\Users\USER\Pictures\出兵會怎樣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17032"/>
            <a:ext cx="3821038" cy="216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USER\Pictures\甚麼也不做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717032"/>
            <a:ext cx="3888432" cy="2200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11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古巴危機的</a:t>
            </a:r>
            <a:r>
              <a:rPr lang="en-US" altLang="zh-TW" dirty="0" smtClean="0"/>
              <a:t>Assumption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256584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zh-TW" altLang="en-US" sz="2800" dirty="0"/>
              <a:t>甘迺</a:t>
            </a:r>
            <a:r>
              <a:rPr lang="zh-TW" altLang="en-US" sz="2800" dirty="0" smtClean="0"/>
              <a:t>迪：</a:t>
            </a:r>
            <a:endParaRPr lang="en-US" altLang="zh-TW" sz="2800" dirty="0" smtClean="0"/>
          </a:p>
          <a:p>
            <a:pPr lvl="1"/>
            <a:r>
              <a:rPr lang="zh-TW" altLang="zh-TW" sz="2000" dirty="0"/>
              <a:t>很明顯，我們不能讓蘇聯在古巴設導彈，我們得把導彈除掉，他們打什麼主意都一樣，除了先發制人別無他法</a:t>
            </a:r>
            <a:r>
              <a:rPr lang="zh-TW" altLang="zh-TW" sz="2000" dirty="0" smtClean="0"/>
              <a:t>。</a:t>
            </a:r>
            <a:endParaRPr lang="en-US" altLang="zh-TW" sz="2000" dirty="0" smtClean="0"/>
          </a:p>
          <a:p>
            <a:pPr lvl="1"/>
            <a:r>
              <a:rPr lang="zh-TW" altLang="zh-TW" sz="2000" dirty="0"/>
              <a:t>放棄自己的判斷，是不道德的，不能讓情況失控，我們要盡全力把情況控制住，我明天留在</a:t>
            </a:r>
            <a:r>
              <a:rPr lang="zh-TW" altLang="zh-TW" sz="2000" dirty="0" smtClean="0"/>
              <a:t>這裡</a:t>
            </a:r>
            <a:endParaRPr lang="en-US" altLang="zh-TW" sz="2000" dirty="0" smtClean="0"/>
          </a:p>
          <a:p>
            <a:pPr lvl="1"/>
            <a:r>
              <a:rPr lang="zh-TW" altLang="zh-TW" sz="2000" dirty="0"/>
              <a:t>我們要摧毀的不只是導彈，我們若殺蘇聯軍人，他們會反擊，要是我軍死傷我們會怎麼做？他們會採取行動</a:t>
            </a:r>
            <a:r>
              <a:rPr lang="zh-TW" altLang="zh-TW" sz="2000" dirty="0" smtClean="0"/>
              <a:t>的，</a:t>
            </a:r>
            <a:r>
              <a:rPr lang="zh-TW" altLang="zh-TW" sz="2000" dirty="0"/>
              <a:t>這點我可以保證</a:t>
            </a:r>
            <a:r>
              <a:rPr lang="zh-TW" altLang="zh-TW" sz="2000" dirty="0" smtClean="0"/>
              <a:t>。</a:t>
            </a:r>
            <a:endParaRPr lang="en-US" altLang="zh-TW" sz="2000" dirty="0" smtClean="0"/>
          </a:p>
          <a:p>
            <a:pPr lvl="1"/>
            <a:r>
              <a:rPr lang="zh-TW" altLang="zh-TW" sz="2000" dirty="0"/>
              <a:t>我要保護那些飛行員，怎麼有人能這麼輕易，把人命當炮灰</a:t>
            </a:r>
            <a:r>
              <a:rPr lang="zh-TW" altLang="zh-TW" sz="2000" dirty="0" smtClean="0"/>
              <a:t>？</a:t>
            </a:r>
            <a:endParaRPr lang="en-US" altLang="zh-TW" sz="2000" dirty="0" smtClean="0"/>
          </a:p>
          <a:p>
            <a:r>
              <a:rPr lang="zh-TW" altLang="en-US" sz="2800" dirty="0" smtClean="0"/>
              <a:t>軍方：</a:t>
            </a:r>
            <a:endParaRPr lang="en-US" altLang="zh-TW" sz="2800" dirty="0" smtClean="0"/>
          </a:p>
          <a:p>
            <a:pPr lvl="1"/>
            <a:r>
              <a:rPr lang="zh-TW" altLang="zh-TW" sz="2000" dirty="0"/>
              <a:t>我們要搶在導彈部署完成之前，採取行動，其它的措施，無法保證達到我們要的結果，但時間拖越久能選擇的措施就越少</a:t>
            </a:r>
            <a:r>
              <a:rPr lang="zh-TW" altLang="zh-TW" sz="2000" dirty="0" smtClean="0"/>
              <a:t>。</a:t>
            </a:r>
            <a:endParaRPr lang="en-US" altLang="zh-TW" sz="2000" dirty="0" smtClean="0"/>
          </a:p>
          <a:p>
            <a:pPr lvl="1"/>
            <a:r>
              <a:rPr lang="zh-TW" altLang="zh-TW" sz="2000" dirty="0"/>
              <a:t>各位，15年來我和各位的前輩在這張會議桌上商議對抗蘇聯，我無意誇張，但我希望各位明白一個血淋淋的痛苦教訓，對付蘇聯唯一的方針，就是行動，他們只重視一件事，武力。</a:t>
            </a:r>
            <a:endParaRPr lang="zh-TW" altLang="en-US" sz="20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E1A44-03B8-4E31-8897-EE52B06832E0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3572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世界上最有權力的三種人</a:t>
            </a:r>
          </a:p>
        </p:txBody>
      </p:sp>
      <p:pic>
        <p:nvPicPr>
          <p:cNvPr id="1026" name="Picture 2" descr="D:\李國光\教材\01電影\赤色風暴\0世界最有權力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8496944" cy="3558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59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授令導彈準備發射</a:t>
            </a:r>
            <a:endParaRPr lang="zh-TW" altLang="en-US" dirty="0"/>
          </a:p>
        </p:txBody>
      </p:sp>
      <p:pic>
        <p:nvPicPr>
          <p:cNvPr id="2050" name="Picture 2" descr="D:\李國光\教材\01電影\赤色風暴\1第一次電報文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640960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646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確認電文可信</a:t>
            </a:r>
            <a:endParaRPr lang="zh-TW" altLang="en-US" dirty="0"/>
          </a:p>
        </p:txBody>
      </p:sp>
      <p:pic>
        <p:nvPicPr>
          <p:cNvPr id="3074" name="Picture 2" descr="D:\李國光\教材\01電影\赤色風暴\2確認電報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32092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936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123</TotalTime>
  <Words>438</Words>
  <Application>Microsoft Office PowerPoint</Application>
  <PresentationFormat>如螢幕大小 (4:3)</PresentationFormat>
  <Paragraphs>89</Paragraphs>
  <Slides>25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1" baseType="lpstr">
      <vt:lpstr>標楷體</vt:lpstr>
      <vt:lpstr>Arial</vt:lpstr>
      <vt:lpstr>Symbol</vt:lpstr>
      <vt:lpstr>Times New Roman</vt:lpstr>
      <vt:lpstr>教學目標</vt:lpstr>
      <vt:lpstr>文件</vt:lpstr>
      <vt:lpstr>PowerPoint 簡報</vt:lpstr>
      <vt:lpstr>關鍵成功要素</vt:lpstr>
      <vt:lpstr>關鍵假設集</vt:lpstr>
      <vt:lpstr>外部驗證</vt:lpstr>
      <vt:lpstr>策略規劃內部要一致性(consistency)，外部更要有效性(validity)</vt:lpstr>
      <vt:lpstr>古巴危機的Assumption</vt:lpstr>
      <vt:lpstr>世界上最有權力的三種人</vt:lpstr>
      <vt:lpstr>授令導彈準備發射</vt:lpstr>
      <vt:lpstr>確認電文可信</vt:lpstr>
      <vt:lpstr>導彈發射準備</vt:lpstr>
      <vt:lpstr>不做假設</vt:lpstr>
      <vt:lpstr>不完整的電文</vt:lpstr>
      <vt:lpstr>艦長堅持要先發制人</vt:lpstr>
      <vt:lpstr>副艦長要求再確認</vt:lpstr>
      <vt:lpstr>艦長失控震怒</vt:lpstr>
      <vt:lpstr>副艦長仍不同意</vt:lpstr>
      <vt:lpstr>須雙重同意</vt:lpstr>
      <vt:lpstr>艦務長同意副艦長</vt:lpstr>
      <vt:lpstr>請艦長再斟酌</vt:lpstr>
      <vt:lpstr>解除艦長指揮權</vt:lpstr>
      <vt:lpstr>收到電文</vt:lpstr>
      <vt:lpstr>確認電文可信</vt:lpstr>
      <vt:lpstr>解除飛彈發射</vt:lpstr>
      <vt:lpstr>認錯的艦長</vt:lpstr>
      <vt:lpstr>赤色風暴的Assumption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George Lee</cp:lastModifiedBy>
  <cp:revision>11</cp:revision>
  <dcterms:created xsi:type="dcterms:W3CDTF">2010-07-17T13:40:24Z</dcterms:created>
  <dcterms:modified xsi:type="dcterms:W3CDTF">2017-09-12T07:45:16Z</dcterms:modified>
</cp:coreProperties>
</file>